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9" r:id="rId2"/>
    <p:sldId id="290" r:id="rId3"/>
    <p:sldId id="312" r:id="rId4"/>
    <p:sldId id="313" r:id="rId5"/>
    <p:sldId id="294" r:id="rId6"/>
    <p:sldId id="304" r:id="rId7"/>
    <p:sldId id="314" r:id="rId8"/>
    <p:sldId id="561" r:id="rId9"/>
    <p:sldId id="564" r:id="rId10"/>
    <p:sldId id="303" r:id="rId11"/>
    <p:sldId id="299" r:id="rId12"/>
    <p:sldId id="300" r:id="rId13"/>
    <p:sldId id="301" r:id="rId14"/>
    <p:sldId id="305" r:id="rId15"/>
    <p:sldId id="558" r:id="rId16"/>
    <p:sldId id="306" r:id="rId17"/>
    <p:sldId id="562" r:id="rId18"/>
    <p:sldId id="563" r:id="rId19"/>
    <p:sldId id="302"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6A"/>
    <a:srgbClr val="2E3F45"/>
    <a:srgbClr val="D8D4C1"/>
    <a:srgbClr val="D7D3BB"/>
    <a:srgbClr val="CEC9B6"/>
    <a:srgbClr val="005061"/>
    <a:srgbClr val="2D6069"/>
    <a:srgbClr val="628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9" autoAdjust="0"/>
    <p:restoredTop sz="86374" autoAdjust="0"/>
  </p:normalViewPr>
  <p:slideViewPr>
    <p:cSldViewPr snapToGrid="0" snapToObjects="1">
      <p:cViewPr varScale="1">
        <p:scale>
          <a:sx n="112" d="100"/>
          <a:sy n="112" d="100"/>
        </p:scale>
        <p:origin x="1794" y="96"/>
      </p:cViewPr>
      <p:guideLst>
        <p:guide orient="horz" pos="2160"/>
        <p:guide pos="2880"/>
      </p:guideLst>
    </p:cSldViewPr>
  </p:slideViewPr>
  <p:outlineViewPr>
    <p:cViewPr>
      <p:scale>
        <a:sx n="33" d="100"/>
        <a:sy n="33" d="100"/>
      </p:scale>
      <p:origin x="0" y="1288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97EE0B-8659-473A-84B3-F62299A1CB38}" type="datetimeFigureOut">
              <a:rPr lang="en-US"/>
              <a:pPr>
                <a:defRPr/>
              </a:pPr>
              <a:t>8/24/2024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1E41AD-61A2-4542-894C-9604B5B99C0C}" type="slidenum">
              <a:rPr lang="en-US"/>
              <a:pPr>
                <a:defRPr/>
              </a:pPr>
              <a:t>‹#›</a:t>
            </a:fld>
            <a:endParaRPr lang="en-US" dirty="0"/>
          </a:p>
        </p:txBody>
      </p:sp>
    </p:spTree>
    <p:extLst>
      <p:ext uri="{BB962C8B-B14F-4D97-AF65-F5344CB8AC3E}">
        <p14:creationId xmlns:p14="http://schemas.microsoft.com/office/powerpoint/2010/main" val="90290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14DA3B-5C92-46EA-801F-C107BC9613FB}" type="datetimeFigureOut">
              <a:rPr lang="en-US"/>
              <a:pPr>
                <a:defRPr/>
              </a:pPr>
              <a:t>8/24/2024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E75345-0C66-4AFD-BB95-3A2460CBD8BA}" type="slidenum">
              <a:rPr lang="en-US"/>
              <a:pPr>
                <a:defRPr/>
              </a:pPr>
              <a:t>‹#›</a:t>
            </a:fld>
            <a:endParaRPr lang="en-US" dirty="0"/>
          </a:p>
        </p:txBody>
      </p:sp>
    </p:spTree>
    <p:extLst>
      <p:ext uri="{BB962C8B-B14F-4D97-AF65-F5344CB8AC3E}">
        <p14:creationId xmlns:p14="http://schemas.microsoft.com/office/powerpoint/2010/main" val="5618006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F4C27-2ED0-49E0-AA69-B09FC709A76B}" type="slidenum">
              <a:rPr lang="en-US" smtClean="0"/>
              <a:pPr fontAlgn="base">
                <a:spcBef>
                  <a:spcPct val="0"/>
                </a:spcBef>
                <a:spcAft>
                  <a:spcPct val="0"/>
                </a:spcAft>
                <a:defRPr/>
              </a:pPr>
              <a:t>1</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3884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2</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2440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1335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4</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4523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8DD40-AE2E-4355-905A-5CC7A048DCBA}"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287705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99A76-0456-454B-A73D-93119B2C0FC1}"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293645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99A76-0456-454B-A73D-93119B2C0FC1}"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309606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375525" y="-7938"/>
            <a:ext cx="1768475" cy="1568451"/>
          </a:xfrm>
          <a:prstGeom prst="rect">
            <a:avLst/>
          </a:prstGeom>
          <a:noFill/>
        </p:spPr>
        <p:txBody>
          <a:bodyPr>
            <a:spAutoFit/>
          </a:bodyPr>
          <a:lstStyle/>
          <a:p>
            <a:pPr algn="ctr" fontAlgn="auto">
              <a:spcBef>
                <a:spcPts val="0"/>
              </a:spcBef>
              <a:spcAft>
                <a:spcPts val="0"/>
              </a:spcAft>
              <a:defRPr/>
            </a:pPr>
            <a:r>
              <a:rPr lang="en-US" sz="9600" spc="-300" dirty="0">
                <a:solidFill>
                  <a:srgbClr val="FFFFFF"/>
                </a:solidFill>
                <a:latin typeface="Century Gothic"/>
                <a:cs typeface="Century Gothic"/>
              </a:rPr>
              <a:t>1</a:t>
            </a:r>
            <a:endParaRPr lang="en-US" sz="11500" spc="-300" dirty="0">
              <a:solidFill>
                <a:srgbClr val="FFFFFF"/>
              </a:solidFill>
              <a:latin typeface="Century Gothic"/>
              <a:cs typeface="Century Gothic"/>
            </a:endParaRPr>
          </a:p>
        </p:txBody>
      </p:sp>
      <p:sp>
        <p:nvSpPr>
          <p:cNvPr id="5" name="Text Box 17"/>
          <p:cNvSpPr txBox="1">
            <a:spLocks noChangeArrowheads="1"/>
          </p:cNvSpPr>
          <p:nvPr userDrawn="1"/>
        </p:nvSpPr>
        <p:spPr bwMode="auto">
          <a:xfrm>
            <a:off x="293688" y="6262688"/>
            <a:ext cx="2619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t>©2013 Cengage Learning. All Rights Reserved. May not be scanned, copied or duplicated, or posted to a publicly accessible website, in whole or in part.</a:t>
            </a:r>
          </a:p>
        </p:txBody>
      </p:sp>
      <p:sp>
        <p:nvSpPr>
          <p:cNvPr id="2" name="Title 1"/>
          <p:cNvSpPr>
            <a:spLocks noGrp="1"/>
          </p:cNvSpPr>
          <p:nvPr>
            <p:ph type="ctrTitle"/>
          </p:nvPr>
        </p:nvSpPr>
        <p:spPr>
          <a:xfrm>
            <a:off x="3335867" y="1623691"/>
            <a:ext cx="5401733" cy="1802644"/>
          </a:xfrm>
        </p:spPr>
        <p:txBody>
          <a:bodyPr>
            <a:normAutofit/>
          </a:bodyPr>
          <a:lstStyle>
            <a:lvl1pPr algn="l">
              <a:lnSpc>
                <a:spcPts val="5780"/>
              </a:lnSpc>
              <a:defRPr sz="5400" b="0" cap="none" spc="0">
                <a:solidFill>
                  <a:schemeClr val="bg1"/>
                </a:solidFill>
                <a:latin typeface="+mj-lt"/>
                <a:cs typeface="Franklin Gothic Book"/>
              </a:defRPr>
            </a:lvl1pPr>
          </a:lstStyle>
          <a:p>
            <a:r>
              <a:rPr lang="en-US"/>
              <a:t>Click to edit Master title style</a:t>
            </a:r>
            <a:endParaRPr lang="en-US" dirty="0"/>
          </a:p>
        </p:txBody>
      </p:sp>
      <p:sp>
        <p:nvSpPr>
          <p:cNvPr id="3" name="Subtitle 2"/>
          <p:cNvSpPr>
            <a:spLocks noGrp="1"/>
          </p:cNvSpPr>
          <p:nvPr>
            <p:ph type="subTitle" idx="1"/>
          </p:nvPr>
        </p:nvSpPr>
        <p:spPr>
          <a:xfrm>
            <a:off x="3335867" y="3426335"/>
            <a:ext cx="5401733" cy="1240586"/>
          </a:xfrm>
        </p:spPr>
        <p:txBody>
          <a:bodyPr/>
          <a:lstStyle>
            <a:lvl1pPr marL="0" indent="0" algn="l">
              <a:buNone/>
              <a:defRPr>
                <a:solidFill>
                  <a:srgbClr val="0039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D28AEED-D0D3-4CFB-A736-B5CA34C44852}" type="datetime1">
              <a:rPr lang="en-US"/>
              <a:pPr>
                <a:defRPr/>
              </a:pPr>
              <a:t>8/24/2024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851650" y="6356350"/>
            <a:ext cx="2133600" cy="365125"/>
          </a:xfrm>
        </p:spPr>
        <p:txBody>
          <a:bodyPr/>
          <a:lstStyle>
            <a:lvl1pPr>
              <a:defRPr/>
            </a:lvl1pPr>
          </a:lstStyle>
          <a:p>
            <a:pPr>
              <a:defRPr/>
            </a:pPr>
            <a:fld id="{7E5A8DE4-14C2-456A-B488-45B560F8781D}" type="slidenum">
              <a:rPr lang="en-US"/>
              <a:pPr>
                <a:defRPr/>
              </a:pPr>
              <a:t>‹#›</a:t>
            </a:fld>
            <a:endParaRPr lang="en-US" dirty="0"/>
          </a:p>
        </p:txBody>
      </p:sp>
    </p:spTree>
    <p:extLst>
      <p:ext uri="{BB962C8B-B14F-4D97-AF65-F5344CB8AC3E}">
        <p14:creationId xmlns:p14="http://schemas.microsoft.com/office/powerpoint/2010/main" val="23612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E28656-8721-4677-88C0-269FA03006C9}" type="datetime1">
              <a:rPr lang="en-US"/>
              <a:pPr>
                <a:defRPr/>
              </a:pPr>
              <a:t>8/24/2024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D59C7A-1D59-4C0D-B54E-7B9CA7EF27ED}" type="slidenum">
              <a:rPr lang="en-US"/>
              <a:pPr>
                <a:defRPr/>
              </a:pPr>
              <a:t>‹#›</a:t>
            </a:fld>
            <a:endParaRPr lang="en-US" dirty="0"/>
          </a:p>
        </p:txBody>
      </p:sp>
    </p:spTree>
    <p:extLst>
      <p:ext uri="{BB962C8B-B14F-4D97-AF65-F5344CB8AC3E}">
        <p14:creationId xmlns:p14="http://schemas.microsoft.com/office/powerpoint/2010/main" val="420265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94DE24-1914-495B-85EE-BADB1DA0C27F}" type="datetime1">
              <a:rPr lang="en-US"/>
              <a:pPr>
                <a:defRPr/>
              </a:pPr>
              <a:t>8/24/2024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7D553-78F6-4912-B3FA-E6332DD442B8}" type="slidenum">
              <a:rPr lang="en-US"/>
              <a:pPr>
                <a:defRPr/>
              </a:pPr>
              <a:t>‹#›</a:t>
            </a:fld>
            <a:endParaRPr lang="en-US" dirty="0"/>
          </a:p>
        </p:txBody>
      </p:sp>
    </p:spTree>
    <p:extLst>
      <p:ext uri="{BB962C8B-B14F-4D97-AF65-F5344CB8AC3E}">
        <p14:creationId xmlns:p14="http://schemas.microsoft.com/office/powerpoint/2010/main" val="29670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p>
        </p:txBody>
      </p:sp>
      <p:sp>
        <p:nvSpPr>
          <p:cNvPr id="6" name="Slide Number Placeholder 4"/>
          <p:cNvSpPr>
            <a:spLocks noGrp="1"/>
          </p:cNvSpPr>
          <p:nvPr>
            <p:ph type="sldNum" sz="quarter" idx="11"/>
          </p:nvPr>
        </p:nvSpPr>
        <p:spPr/>
        <p:txBody>
          <a:bodyPr/>
          <a:lstStyle>
            <a:lvl1pPr>
              <a:defRPr/>
            </a:lvl1pPr>
          </a:lstStyle>
          <a:p>
            <a:pPr>
              <a:defRPr/>
            </a:pPr>
            <a:r>
              <a:rPr lang="en-US"/>
              <a:t>1–</a:t>
            </a:r>
            <a:fld id="{C25BC056-1D51-419D-9495-E9244759BA4B}" type="slidenum">
              <a:rPr lang="en-US"/>
              <a:pPr>
                <a:defRPr/>
              </a:pPr>
              <a:t>‹#›</a:t>
            </a:fld>
            <a:endParaRPr lang="en-US"/>
          </a:p>
        </p:txBody>
      </p:sp>
    </p:spTree>
    <p:extLst>
      <p:ext uri="{BB962C8B-B14F-4D97-AF65-F5344CB8AC3E}">
        <p14:creationId xmlns:p14="http://schemas.microsoft.com/office/powerpoint/2010/main" val="1563204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326234" y="1083734"/>
            <a:ext cx="7760298" cy="45259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1A354C35-DF31-47F2-8AE0-AC143B891DE0}" type="datetime1">
              <a:rPr lang="en-US"/>
              <a:pPr>
                <a:defRPr/>
              </a:pPr>
              <a:t>8/24/2024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B65BEB-D81A-44FB-9AC1-73C150FE97AD}" type="slidenum">
              <a:rPr lang="en-US"/>
              <a:pPr>
                <a:defRPr/>
              </a:pPr>
              <a:t>‹#›</a:t>
            </a:fld>
            <a:endParaRPr lang="en-US" dirty="0"/>
          </a:p>
        </p:txBody>
      </p:sp>
    </p:spTree>
    <p:extLst>
      <p:ext uri="{BB962C8B-B14F-4D97-AF65-F5344CB8AC3E}">
        <p14:creationId xmlns:p14="http://schemas.microsoft.com/office/powerpoint/2010/main" val="22158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p:cNvSpPr/>
          <p:nvPr userDrawn="1"/>
        </p:nvSpPr>
        <p:spPr>
          <a:xfrm>
            <a:off x="927100" y="0"/>
            <a:ext cx="8216900" cy="6858000"/>
          </a:xfrm>
          <a:prstGeom prst="rect">
            <a:avLst/>
          </a:prstGeom>
          <a:solidFill>
            <a:srgbClr val="00506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525" y="0"/>
            <a:ext cx="927100" cy="6858000"/>
          </a:xfrm>
          <a:prstGeom prst="rect">
            <a:avLst/>
          </a:prstGeom>
          <a:solidFill>
            <a:srgbClr val="004B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userDrawn="1"/>
        </p:nvSpPr>
        <p:spPr>
          <a:xfrm>
            <a:off x="0" y="330200"/>
            <a:ext cx="1012825" cy="4921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en-US" sz="1300" b="1" dirty="0">
                <a:solidFill>
                  <a:schemeClr val="bg1"/>
                </a:solidFill>
                <a:latin typeface="Calibri"/>
                <a:cs typeface="Calibri"/>
              </a:rPr>
              <a:t>LEARNING</a:t>
            </a:r>
          </a:p>
          <a:p>
            <a:pPr fontAlgn="auto">
              <a:spcBef>
                <a:spcPts val="0"/>
              </a:spcBef>
              <a:spcAft>
                <a:spcPts val="0"/>
              </a:spcAft>
              <a:defRPr/>
            </a:pPr>
            <a:r>
              <a:rPr lang="en-US" sz="1300" b="1" dirty="0">
                <a:solidFill>
                  <a:schemeClr val="bg1"/>
                </a:solidFill>
                <a:latin typeface="Calibri"/>
                <a:cs typeface="Calibri"/>
              </a:rPr>
              <a:t>OUTCOMES</a:t>
            </a:r>
          </a:p>
        </p:txBody>
      </p:sp>
      <p:sp>
        <p:nvSpPr>
          <p:cNvPr id="7" name="Oval 6"/>
          <p:cNvSpPr/>
          <p:nvPr userDrawn="1"/>
        </p:nvSpPr>
        <p:spPr>
          <a:xfrm>
            <a:off x="1139825" y="558800"/>
            <a:ext cx="73025" cy="73025"/>
          </a:xfrm>
          <a:prstGeom prst="ellipse">
            <a:avLst/>
          </a:prstGeom>
          <a:solidFill>
            <a:srgbClr val="FFDE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1320800"/>
            <a:ext cx="927100" cy="76200"/>
          </a:xfrm>
          <a:prstGeom prst="rect">
            <a:avLst/>
          </a:prstGeom>
          <a:solidFill>
            <a:srgbClr val="D8D4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1300834" y="304800"/>
            <a:ext cx="7760298" cy="635000"/>
          </a:xfrm>
        </p:spPr>
        <p:txBody>
          <a:bodyPr>
            <a:noAutofit/>
          </a:bodyPr>
          <a:lstStyle>
            <a:lvl1pPr>
              <a:defRPr sz="2800">
                <a:solidFill>
                  <a:srgbClr val="2E3F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00834" y="1083734"/>
            <a:ext cx="7760298" cy="4525963"/>
          </a:xfrm>
        </p:spPr>
        <p:txBody>
          <a:bodyPr/>
          <a:lstStyle>
            <a:lvl1pPr marL="514350" indent="-514350">
              <a:buFont typeface="+mj-lt"/>
              <a:buAutoNum type="arabicPeriod"/>
              <a:defRPr sz="3200">
                <a:solidFill>
                  <a:srgbClr val="2D6069"/>
                </a:solidFill>
              </a:defRPr>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10"/>
          </p:nvPr>
        </p:nvSpPr>
        <p:spPr/>
        <p:txBody>
          <a:bodyPr/>
          <a:lstStyle>
            <a:lvl1pPr>
              <a:defRPr/>
            </a:lvl1pPr>
          </a:lstStyle>
          <a:p>
            <a:pPr>
              <a:defRPr/>
            </a:pPr>
            <a:fld id="{024B000F-D5A3-4741-80DC-074C66BB025B}" type="datetime1">
              <a:rPr lang="en-US"/>
              <a:pPr>
                <a:defRPr/>
              </a:pPr>
              <a:t>8/24/2024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r>
              <a:rPr lang="en-US"/>
              <a:t>1-</a:t>
            </a:r>
            <a:fld id="{EFCFD769-A3BD-4DEF-8449-FC6687E38AD9}" type="slidenum">
              <a:rPr lang="en-US"/>
              <a:pPr>
                <a:defRPr/>
              </a:pPr>
              <a:t>‹#›</a:t>
            </a:fld>
            <a:endParaRPr lang="en-US"/>
          </a:p>
        </p:txBody>
      </p:sp>
    </p:spTree>
    <p:extLst>
      <p:ext uri="{BB962C8B-B14F-4D97-AF65-F5344CB8AC3E}">
        <p14:creationId xmlns:p14="http://schemas.microsoft.com/office/powerpoint/2010/main" val="266365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F746D6-04A0-405F-B9C4-981F81EA078E}" type="datetime1">
              <a:rPr lang="en-US"/>
              <a:pPr>
                <a:defRPr/>
              </a:pPr>
              <a:t>8/24/2024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19A91-FA39-4ABC-9A99-A75C118329F2}" type="slidenum">
              <a:rPr lang="en-US"/>
              <a:pPr>
                <a:defRPr/>
              </a:pPr>
              <a:t>‹#›</a:t>
            </a:fld>
            <a:endParaRPr lang="en-US" dirty="0"/>
          </a:p>
        </p:txBody>
      </p:sp>
    </p:spTree>
    <p:extLst>
      <p:ext uri="{BB962C8B-B14F-4D97-AF65-F5344CB8AC3E}">
        <p14:creationId xmlns:p14="http://schemas.microsoft.com/office/powerpoint/2010/main" val="186239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ED93C557-49CF-408D-9B94-F280366879AD}" type="datetime1">
              <a:rPr lang="en-US"/>
              <a:pPr>
                <a:defRPr/>
              </a:pPr>
              <a:t>8/24/2024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0DD066F-2E3A-4D93-9FB9-9FC20D02C397}" type="slidenum">
              <a:rPr lang="en-US"/>
              <a:pPr>
                <a:defRPr/>
              </a:pPr>
              <a:t>‹#›</a:t>
            </a:fld>
            <a:endParaRPr lang="en-US" dirty="0"/>
          </a:p>
        </p:txBody>
      </p:sp>
    </p:spTree>
    <p:extLst>
      <p:ext uri="{BB962C8B-B14F-4D97-AF65-F5344CB8AC3E}">
        <p14:creationId xmlns:p14="http://schemas.microsoft.com/office/powerpoint/2010/main" val="13882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8CD7807D-7513-4DEF-96C9-76586A7036EE}" type="datetime1">
              <a:rPr lang="en-US"/>
              <a:pPr>
                <a:defRPr/>
              </a:pPr>
              <a:t>8/24/2024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19A3F1-81A9-4B90-A0B3-8B99BCCBBD62}" type="slidenum">
              <a:rPr lang="en-US"/>
              <a:pPr>
                <a:defRPr/>
              </a:pPr>
              <a:t>‹#›</a:t>
            </a:fld>
            <a:endParaRPr lang="en-US" dirty="0"/>
          </a:p>
        </p:txBody>
      </p:sp>
    </p:spTree>
    <p:extLst>
      <p:ext uri="{BB962C8B-B14F-4D97-AF65-F5344CB8AC3E}">
        <p14:creationId xmlns:p14="http://schemas.microsoft.com/office/powerpoint/2010/main" val="306719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3" name="Date Placeholder 3"/>
          <p:cNvSpPr>
            <a:spLocks noGrp="1"/>
          </p:cNvSpPr>
          <p:nvPr>
            <p:ph type="dt" sz="half" idx="10"/>
          </p:nvPr>
        </p:nvSpPr>
        <p:spPr/>
        <p:txBody>
          <a:bodyPr/>
          <a:lstStyle>
            <a:lvl1pPr>
              <a:defRPr/>
            </a:lvl1pPr>
          </a:lstStyle>
          <a:p>
            <a:pPr>
              <a:defRPr/>
            </a:pPr>
            <a:fld id="{3BCD019E-C12B-46A6-84BD-9AF3E9C686E2}" type="datetime1">
              <a:rPr lang="en-US"/>
              <a:pPr>
                <a:defRPr/>
              </a:pPr>
              <a:t>8/24/2024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99E47F-3E58-4977-8C7C-777C1D42B8D1}" type="slidenum">
              <a:rPr lang="en-US"/>
              <a:pPr>
                <a:defRPr/>
              </a:pPr>
              <a:t>‹#›</a:t>
            </a:fld>
            <a:endParaRPr lang="en-US" dirty="0"/>
          </a:p>
        </p:txBody>
      </p:sp>
    </p:spTree>
    <p:extLst>
      <p:ext uri="{BB962C8B-B14F-4D97-AF65-F5344CB8AC3E}">
        <p14:creationId xmlns:p14="http://schemas.microsoft.com/office/powerpoint/2010/main" val="73626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F452B29-9B14-4850-BB5E-0DB4842B1365}" type="datetime1">
              <a:rPr lang="en-US"/>
              <a:pPr>
                <a:defRPr/>
              </a:pPr>
              <a:t>8/24/2024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4469A8-0CB9-4F10-8FBC-9294709C2349}" type="slidenum">
              <a:rPr lang="en-US"/>
              <a:pPr>
                <a:defRPr/>
              </a:pPr>
              <a:t>‹#›</a:t>
            </a:fld>
            <a:endParaRPr lang="en-US" dirty="0"/>
          </a:p>
        </p:txBody>
      </p:sp>
    </p:spTree>
    <p:extLst>
      <p:ext uri="{BB962C8B-B14F-4D97-AF65-F5344CB8AC3E}">
        <p14:creationId xmlns:p14="http://schemas.microsoft.com/office/powerpoint/2010/main" val="29758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8F495E3-1773-448F-8317-6E4E47CD1977}" type="datetime1">
              <a:rPr lang="en-US"/>
              <a:pPr>
                <a:defRPr/>
              </a:pPr>
              <a:t>8/24/2024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0F7DB79-882A-4D67-A837-AC728D710310}" type="slidenum">
              <a:rPr lang="en-US"/>
              <a:pPr>
                <a:defRPr/>
              </a:pPr>
              <a:t>‹#›</a:t>
            </a:fld>
            <a:endParaRPr lang="en-US" dirty="0"/>
          </a:p>
        </p:txBody>
      </p:sp>
    </p:spTree>
    <p:extLst>
      <p:ext uri="{BB962C8B-B14F-4D97-AF65-F5344CB8AC3E}">
        <p14:creationId xmlns:p14="http://schemas.microsoft.com/office/powerpoint/2010/main" val="260489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27100" cy="6858000"/>
          </a:xfrm>
          <a:prstGeom prst="rect">
            <a:avLst/>
          </a:prstGeom>
          <a:solidFill>
            <a:srgbClr val="0050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0" y="5245100"/>
            <a:ext cx="927100" cy="1612900"/>
          </a:xfrm>
          <a:prstGeom prst="rect">
            <a:avLst/>
          </a:prstGeom>
          <a:solidFill>
            <a:srgbClr val="CEC9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1300163" y="203200"/>
            <a:ext cx="7761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1338263" y="1084263"/>
            <a:ext cx="7761287"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4463"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DEDFF4-69CA-4C08-8803-6421613F79D0}" type="datetime1">
              <a:rPr lang="en-US"/>
              <a:pPr>
                <a:defRPr/>
              </a:pPr>
              <a:t>8/24/2024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07200" y="64960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E7D1E8-0BC5-4C24-A815-044E85A43A93}" type="slidenum">
              <a:rPr lang="en-US"/>
              <a:pPr>
                <a:defRPr/>
              </a:pPr>
              <a:t>‹#›</a:t>
            </a:fld>
            <a:endParaRPr lang="en-US" dirty="0"/>
          </a:p>
        </p:txBody>
      </p:sp>
      <p:pic>
        <p:nvPicPr>
          <p:cNvPr id="1033" name="Picture 11" descr="ZikBab9edots.psd"/>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900" y="349250"/>
            <a:ext cx="11398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userDrawn="1"/>
        </p:nvSpPr>
        <p:spPr>
          <a:xfrm>
            <a:off x="622300" y="561975"/>
            <a:ext cx="73025" cy="73025"/>
          </a:xfrm>
          <a:prstGeom prst="ellipse">
            <a:avLst/>
          </a:prstGeom>
          <a:solidFill>
            <a:srgbClr val="FFDE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l" defTabSz="457200" rtl="0" eaLnBrk="0" fontAlgn="base" hangingPunct="0">
        <a:spcBef>
          <a:spcPct val="0"/>
        </a:spcBef>
        <a:spcAft>
          <a:spcPct val="0"/>
        </a:spcAft>
        <a:defRPr sz="4000" kern="1200">
          <a:solidFill>
            <a:srgbClr val="D80202"/>
          </a:solidFill>
          <a:latin typeface="+mj-lt"/>
          <a:ea typeface="+mj-ea"/>
          <a:cs typeface="Tahoma"/>
        </a:defRPr>
      </a:lvl1pPr>
      <a:lvl2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2pPr>
      <a:lvl3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3pPr>
      <a:lvl4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4pPr>
      <a:lvl5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5pPr>
      <a:lvl6pPr marL="457200" algn="l" defTabSz="457200" rtl="0" fontAlgn="base">
        <a:spcBef>
          <a:spcPct val="0"/>
        </a:spcBef>
        <a:spcAft>
          <a:spcPct val="0"/>
        </a:spcAft>
        <a:defRPr sz="4000">
          <a:solidFill>
            <a:srgbClr val="D80202"/>
          </a:solidFill>
          <a:latin typeface="Calibri" pitchFamily="34" charset="0"/>
          <a:cs typeface="Tahoma" pitchFamily="34" charset="0"/>
        </a:defRPr>
      </a:lvl6pPr>
      <a:lvl7pPr marL="914400" algn="l" defTabSz="457200" rtl="0" fontAlgn="base">
        <a:spcBef>
          <a:spcPct val="0"/>
        </a:spcBef>
        <a:spcAft>
          <a:spcPct val="0"/>
        </a:spcAft>
        <a:defRPr sz="4000">
          <a:solidFill>
            <a:srgbClr val="D80202"/>
          </a:solidFill>
          <a:latin typeface="Calibri" pitchFamily="34" charset="0"/>
          <a:cs typeface="Tahoma" pitchFamily="34" charset="0"/>
        </a:defRPr>
      </a:lvl7pPr>
      <a:lvl8pPr marL="1371600" algn="l" defTabSz="457200" rtl="0" fontAlgn="base">
        <a:spcBef>
          <a:spcPct val="0"/>
        </a:spcBef>
        <a:spcAft>
          <a:spcPct val="0"/>
        </a:spcAft>
        <a:defRPr sz="4000">
          <a:solidFill>
            <a:srgbClr val="D80202"/>
          </a:solidFill>
          <a:latin typeface="Calibri" pitchFamily="34" charset="0"/>
          <a:cs typeface="Tahoma" pitchFamily="34" charset="0"/>
        </a:defRPr>
      </a:lvl8pPr>
      <a:lvl9pPr marL="1828800" algn="l" defTabSz="457200" rtl="0" fontAlgn="base">
        <a:spcBef>
          <a:spcPct val="0"/>
        </a:spcBef>
        <a:spcAft>
          <a:spcPct val="0"/>
        </a:spcAft>
        <a:defRPr sz="4000">
          <a:solidFill>
            <a:srgbClr val="D80202"/>
          </a:solidFill>
          <a:latin typeface="Calibri" pitchFamily="34" charset="0"/>
          <a:cs typeface="Tahoma" pitchFamily="34" charset="0"/>
        </a:defRPr>
      </a:lvl9pPr>
    </p:titleStyle>
    <p:bodyStyle>
      <a:lvl1pPr marL="342900" indent="-342900" algn="l" defTabSz="457200" rtl="0" eaLnBrk="0" fontAlgn="base" hangingPunct="0">
        <a:spcBef>
          <a:spcPct val="20000"/>
        </a:spcBef>
        <a:spcAft>
          <a:spcPct val="0"/>
        </a:spcAft>
        <a:buClr>
          <a:srgbClr val="D80202"/>
        </a:buClr>
        <a:buSzPct val="102000"/>
        <a:buFont typeface="Lucida Grande"/>
        <a:buChar char="•"/>
        <a:defRPr sz="3200" kern="1200">
          <a:solidFill>
            <a:srgbClr val="364E84"/>
          </a:solidFill>
          <a:latin typeface="+mn-lt"/>
          <a:ea typeface="+mn-ea"/>
          <a:cs typeface="Times New Roman"/>
        </a:defRPr>
      </a:lvl1pPr>
      <a:lvl2pPr marL="742950" indent="-285750" algn="l" defTabSz="457200" rtl="0" eaLnBrk="0" fontAlgn="base" hangingPunct="0">
        <a:spcBef>
          <a:spcPct val="20000"/>
        </a:spcBef>
        <a:spcAft>
          <a:spcPct val="0"/>
        </a:spcAft>
        <a:buClr>
          <a:srgbClr val="376092"/>
        </a:buClr>
        <a:buFont typeface="Arial" pitchFamily="34" charset="0"/>
        <a:buChar char="•"/>
        <a:defRPr sz="2800" i="1" kern="1200">
          <a:solidFill>
            <a:schemeClr val="tx1"/>
          </a:solidFill>
          <a:latin typeface="+mn-lt"/>
          <a:ea typeface="+mn-ea"/>
          <a:cs typeface="Times New Roman"/>
        </a:defRPr>
      </a:lvl2pPr>
      <a:lvl3pPr marL="1143000" indent="-228600" algn="l" defTabSz="457200" rtl="0" eaLnBrk="0" fontAlgn="base" hangingPunct="0">
        <a:spcBef>
          <a:spcPct val="20000"/>
        </a:spcBef>
        <a:spcAft>
          <a:spcPct val="0"/>
        </a:spcAft>
        <a:buClr>
          <a:srgbClr val="2D6069"/>
        </a:buClr>
        <a:buSzPct val="111000"/>
        <a:buFont typeface="Lucida Grande"/>
        <a:buChar char="◗"/>
        <a:defRPr sz="2400" kern="1200">
          <a:solidFill>
            <a:schemeClr val="tx1"/>
          </a:solidFill>
          <a:latin typeface="+mn-lt"/>
          <a:ea typeface="+mn-ea"/>
          <a:cs typeface="Times New Roman"/>
        </a:defRPr>
      </a:lvl3pPr>
      <a:lvl4pPr marL="1600200" indent="-228600" algn="l" defTabSz="457200" rtl="0" eaLnBrk="0" fontAlgn="base" hangingPunct="0">
        <a:spcBef>
          <a:spcPct val="20000"/>
        </a:spcBef>
        <a:spcAft>
          <a:spcPct val="0"/>
        </a:spcAft>
        <a:buClr>
          <a:srgbClr val="628692"/>
        </a:buClr>
        <a:buSzPct val="91000"/>
        <a:buFont typeface="Wingdings" pitchFamily="2" charset="2"/>
        <a:buChar char=""/>
        <a:defRPr sz="2000" kern="1200">
          <a:solidFill>
            <a:schemeClr val="tx1"/>
          </a:solidFill>
          <a:latin typeface="+mn-lt"/>
          <a:ea typeface="+mn-ea"/>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844800" y="1522413"/>
            <a:ext cx="6273800" cy="1801812"/>
          </a:xfrm>
        </p:spPr>
        <p:txBody>
          <a:bodyPr/>
          <a:lstStyle/>
          <a:p>
            <a:pPr eaLnBrk="1" hangingPunct="1">
              <a:lnSpc>
                <a:spcPts val="4875"/>
              </a:lnSpc>
            </a:pPr>
            <a:r>
              <a:rPr lang="en-US">
                <a:cs typeface="Tahoma" pitchFamily="34" charset="0"/>
              </a:rPr>
              <a:t>The Role of Business Research</a:t>
            </a:r>
          </a:p>
        </p:txBody>
      </p:sp>
      <p:sp>
        <p:nvSpPr>
          <p:cNvPr id="14339" name="TextBox 2"/>
          <p:cNvSpPr txBox="1">
            <a:spLocks noChangeArrowheads="1"/>
          </p:cNvSpPr>
          <p:nvPr/>
        </p:nvSpPr>
        <p:spPr bwMode="auto">
          <a:xfrm>
            <a:off x="2844800" y="3370263"/>
            <a:ext cx="39469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4000" dirty="0">
                <a:latin typeface="Arial Narrow" pitchFamily="34" charset="0"/>
              </a:rPr>
              <a:t>Introduction to </a:t>
            </a:r>
          </a:p>
          <a:p>
            <a:pPr eaLnBrk="1" hangingPunct="1"/>
            <a:r>
              <a:rPr lang="en-US" sz="4000" dirty="0">
                <a:latin typeface="Arial Narrow" pitchFamily="34" charset="0"/>
              </a:rPr>
              <a:t>Academic Research</a:t>
            </a:r>
            <a:endParaRPr lang="en-US" sz="3600" dirty="0">
              <a:latin typeface="Arial Narrow" pitchFamily="34" charset="0"/>
            </a:endParaRPr>
          </a:p>
        </p:txBody>
      </p:sp>
      <p:sp>
        <p:nvSpPr>
          <p:cNvPr id="14340" name="TextBox 3"/>
          <p:cNvSpPr txBox="1">
            <a:spLocks noChangeArrowheads="1"/>
          </p:cNvSpPr>
          <p:nvPr/>
        </p:nvSpPr>
        <p:spPr bwMode="auto">
          <a:xfrm>
            <a:off x="1425575" y="290513"/>
            <a:ext cx="739176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4400" dirty="0">
                <a:latin typeface="Arial Narrow" pitchFamily="34" charset="0"/>
              </a:rPr>
              <a:t>Research Methods in Management</a:t>
            </a:r>
          </a:p>
          <a:p>
            <a:pPr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Research Method</a:t>
            </a:r>
          </a:p>
        </p:txBody>
      </p:sp>
      <p:sp>
        <p:nvSpPr>
          <p:cNvPr id="3" name="Content Placeholder 2"/>
          <p:cNvSpPr>
            <a:spLocks noGrp="1"/>
          </p:cNvSpPr>
          <p:nvPr>
            <p:ph sz="half" idx="1"/>
          </p:nvPr>
        </p:nvSpPr>
        <p:spPr/>
        <p:txBody>
          <a:bodyPr/>
          <a:lstStyle/>
          <a:p>
            <a:r>
              <a:rPr lang="en-US" dirty="0"/>
              <a:t>Qualitative research</a:t>
            </a:r>
          </a:p>
          <a:p>
            <a:r>
              <a:rPr lang="en-US" dirty="0"/>
              <a:t>Quantitative research</a:t>
            </a:r>
          </a:p>
        </p:txBody>
      </p:sp>
      <p:sp>
        <p:nvSpPr>
          <p:cNvPr id="4" name="Slide Number Placeholder 3"/>
          <p:cNvSpPr>
            <a:spLocks noGrp="1"/>
          </p:cNvSpPr>
          <p:nvPr>
            <p:ph type="sldNum" sz="quarter" idx="12"/>
          </p:nvPr>
        </p:nvSpPr>
        <p:spPr/>
        <p:txBody>
          <a:bodyPr/>
          <a:lstStyle/>
          <a:p>
            <a:pPr>
              <a:defRPr/>
            </a:pPr>
            <a:fld id="{DBB65BEB-D81A-44FB-9AC1-73C150FE97AD}" type="slidenum">
              <a:rPr lang="en-US" smtClean="0"/>
              <a:pPr>
                <a:defRPr/>
              </a:pPr>
              <a:t>10</a:t>
            </a:fld>
            <a:endParaRPr lang="en-US" dirty="0"/>
          </a:p>
        </p:txBody>
      </p:sp>
      <p:pic>
        <p:nvPicPr>
          <p:cNvPr id="5" name="Picture 4">
            <a:extLst>
              <a:ext uri="{FF2B5EF4-FFF2-40B4-BE49-F238E27FC236}">
                <a16:creationId xmlns:a16="http://schemas.microsoft.com/office/drawing/2014/main" id="{ACFAC4E7-7DC1-41E5-B9C8-2A18F2E99DC1}"/>
              </a:ext>
            </a:extLst>
          </p:cNvPr>
          <p:cNvPicPr>
            <a:picLocks noChangeAspect="1"/>
          </p:cNvPicPr>
          <p:nvPr/>
        </p:nvPicPr>
        <p:blipFill>
          <a:blip r:embed="rId2"/>
          <a:stretch>
            <a:fillRect/>
          </a:stretch>
        </p:blipFill>
        <p:spPr>
          <a:xfrm>
            <a:off x="5370830" y="2582017"/>
            <a:ext cx="3377874" cy="2570480"/>
          </a:xfrm>
          <a:prstGeom prst="rect">
            <a:avLst/>
          </a:prstGeom>
        </p:spPr>
      </p:pic>
      <p:pic>
        <p:nvPicPr>
          <p:cNvPr id="6" name="Picture 5">
            <a:extLst>
              <a:ext uri="{FF2B5EF4-FFF2-40B4-BE49-F238E27FC236}">
                <a16:creationId xmlns:a16="http://schemas.microsoft.com/office/drawing/2014/main" id="{B5AA063F-5224-4ED7-BC9E-C956DED6AD63}"/>
              </a:ext>
            </a:extLst>
          </p:cNvPr>
          <p:cNvPicPr>
            <a:picLocks noChangeAspect="1"/>
          </p:cNvPicPr>
          <p:nvPr/>
        </p:nvPicPr>
        <p:blipFill>
          <a:blip r:embed="rId3"/>
          <a:stretch>
            <a:fillRect/>
          </a:stretch>
        </p:blipFill>
        <p:spPr>
          <a:xfrm>
            <a:off x="1082335" y="2582014"/>
            <a:ext cx="3827749" cy="2570481"/>
          </a:xfrm>
          <a:prstGeom prst="rect">
            <a:avLst/>
          </a:prstGeom>
        </p:spPr>
      </p:pic>
      <p:sp>
        <p:nvSpPr>
          <p:cNvPr id="7" name="TextBox 6">
            <a:extLst>
              <a:ext uri="{FF2B5EF4-FFF2-40B4-BE49-F238E27FC236}">
                <a16:creationId xmlns:a16="http://schemas.microsoft.com/office/drawing/2014/main" id="{1FA331CD-457C-4693-B445-BF035E690132}"/>
              </a:ext>
            </a:extLst>
          </p:cNvPr>
          <p:cNvSpPr txBox="1"/>
          <p:nvPr/>
        </p:nvSpPr>
        <p:spPr>
          <a:xfrm>
            <a:off x="1645920" y="5340056"/>
            <a:ext cx="6847840" cy="461665"/>
          </a:xfrm>
          <a:prstGeom prst="rect">
            <a:avLst/>
          </a:prstGeom>
          <a:noFill/>
        </p:spPr>
        <p:txBody>
          <a:bodyPr wrap="square" rtlCol="0">
            <a:spAutoFit/>
          </a:bodyPr>
          <a:lstStyle/>
          <a:p>
            <a:r>
              <a:rPr lang="en-US" sz="2400" dirty="0"/>
              <a:t>Quantitative (Quantity)                 Qualitative (Quality)</a:t>
            </a:r>
          </a:p>
        </p:txBody>
      </p:sp>
      <p:sp>
        <p:nvSpPr>
          <p:cNvPr id="8" name="Rectangle 7">
            <a:extLst>
              <a:ext uri="{FF2B5EF4-FFF2-40B4-BE49-F238E27FC236}">
                <a16:creationId xmlns:a16="http://schemas.microsoft.com/office/drawing/2014/main" id="{B9F13CD6-A0F3-4A04-A221-95ACE73514B3}"/>
              </a:ext>
            </a:extLst>
          </p:cNvPr>
          <p:cNvSpPr/>
          <p:nvPr/>
        </p:nvSpPr>
        <p:spPr>
          <a:xfrm>
            <a:off x="6263364" y="928466"/>
            <a:ext cx="1273105" cy="523220"/>
          </a:xfrm>
          <a:prstGeom prst="rect">
            <a:avLst/>
          </a:prstGeom>
        </p:spPr>
        <p:txBody>
          <a:bodyPr wrap="none">
            <a:spAutoFit/>
          </a:bodyPr>
          <a:lstStyle/>
          <a:p>
            <a:r>
              <a:rPr lang="en-US" sz="2800" b="1" dirty="0"/>
              <a:t>Quality</a:t>
            </a:r>
          </a:p>
        </p:txBody>
      </p:sp>
      <p:sp>
        <p:nvSpPr>
          <p:cNvPr id="9" name="Rectangle 8">
            <a:extLst>
              <a:ext uri="{FF2B5EF4-FFF2-40B4-BE49-F238E27FC236}">
                <a16:creationId xmlns:a16="http://schemas.microsoft.com/office/drawing/2014/main" id="{5DC97CA9-9A0C-42B3-8E45-D26BAC1ECA0C}"/>
              </a:ext>
            </a:extLst>
          </p:cNvPr>
          <p:cNvSpPr/>
          <p:nvPr/>
        </p:nvSpPr>
        <p:spPr>
          <a:xfrm>
            <a:off x="6150417" y="1873243"/>
            <a:ext cx="1499000" cy="523220"/>
          </a:xfrm>
          <a:prstGeom prst="rect">
            <a:avLst/>
          </a:prstGeom>
        </p:spPr>
        <p:txBody>
          <a:bodyPr wrap="none">
            <a:spAutoFit/>
          </a:bodyPr>
          <a:lstStyle/>
          <a:p>
            <a:r>
              <a:rPr lang="en-US" sz="2800" b="1" dirty="0"/>
              <a:t>Quantity</a:t>
            </a:r>
          </a:p>
        </p:txBody>
      </p:sp>
      <p:sp>
        <p:nvSpPr>
          <p:cNvPr id="10" name="Rectangle 9">
            <a:extLst>
              <a:ext uri="{FF2B5EF4-FFF2-40B4-BE49-F238E27FC236}">
                <a16:creationId xmlns:a16="http://schemas.microsoft.com/office/drawing/2014/main" id="{49663A8F-29C4-4DA8-A896-E7CADD812C16}"/>
              </a:ext>
            </a:extLst>
          </p:cNvPr>
          <p:cNvSpPr/>
          <p:nvPr/>
        </p:nvSpPr>
        <p:spPr>
          <a:xfrm>
            <a:off x="6644493" y="1464831"/>
            <a:ext cx="510845" cy="461665"/>
          </a:xfrm>
          <a:prstGeom prst="rect">
            <a:avLst/>
          </a:prstGeom>
        </p:spPr>
        <p:txBody>
          <a:bodyPr wrap="none">
            <a:spAutoFit/>
          </a:bodyPr>
          <a:lstStyle/>
          <a:p>
            <a:r>
              <a:rPr lang="en-US" sz="2400" b="1" dirty="0">
                <a:solidFill>
                  <a:srgbClr val="00B050"/>
                </a:solidFill>
              </a:rPr>
              <a:t>VS</a:t>
            </a:r>
          </a:p>
        </p:txBody>
      </p:sp>
    </p:spTree>
    <p:extLst>
      <p:ext uri="{BB962C8B-B14F-4D97-AF65-F5344CB8AC3E}">
        <p14:creationId xmlns:p14="http://schemas.microsoft.com/office/powerpoint/2010/main" val="35566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cs typeface="Tahoma" pitchFamily="34" charset="0"/>
              </a:rPr>
              <a:t>Qualitative vs Quantitative Research</a:t>
            </a:r>
          </a:p>
        </p:txBody>
      </p:sp>
      <p:sp>
        <p:nvSpPr>
          <p:cNvPr id="4" name="Slide Number Placeholder 3"/>
          <p:cNvSpPr>
            <a:spLocks noGrp="1"/>
          </p:cNvSpPr>
          <p:nvPr>
            <p:ph type="sldNum" sz="quarter" idx="11"/>
          </p:nvPr>
        </p:nvSpPr>
        <p:spPr/>
        <p:txBody>
          <a:bodyPr/>
          <a:lstStyle/>
          <a:p>
            <a:pPr>
              <a:defRPr/>
            </a:pPr>
            <a:r>
              <a:rPr lang="en-US"/>
              <a:t>1–</a:t>
            </a:r>
            <a:fld id="{9AB68581-1E29-4D56-8869-EA22B4C36AE9}" type="slidenum">
              <a:rPr lang="en-US" smtClean="0"/>
              <a:pPr>
                <a:defRPr/>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44204744"/>
              </p:ext>
            </p:extLst>
          </p:nvPr>
        </p:nvGraphicFramePr>
        <p:xfrm>
          <a:off x="996950" y="826153"/>
          <a:ext cx="8086725" cy="5821662"/>
        </p:xfrm>
        <a:graphic>
          <a:graphicData uri="http://schemas.openxmlformats.org/drawingml/2006/table">
            <a:tbl>
              <a:tblPr firstRow="1" bandRow="1">
                <a:tableStyleId>{5C22544A-7EE6-4342-B048-85BDC9FD1C3A}</a:tableStyleId>
              </a:tblPr>
              <a:tblGrid>
                <a:gridCol w="1177925">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gridCol w="3441700">
                  <a:extLst>
                    <a:ext uri="{9D8B030D-6E8A-4147-A177-3AD203B41FA5}">
                      <a16:colId xmlns:a16="http://schemas.microsoft.com/office/drawing/2014/main" val="20002"/>
                    </a:ext>
                  </a:extLst>
                </a:gridCol>
              </a:tblGrid>
              <a:tr h="360694">
                <a:tc>
                  <a:txBody>
                    <a:bodyPr/>
                    <a:lstStyle/>
                    <a:p>
                      <a:endParaRPr lang="en-US" sz="1800" dirty="0"/>
                    </a:p>
                  </a:txBody>
                  <a:tcPr marL="91441" marR="91441" marT="45717" marB="45717"/>
                </a:tc>
                <a:tc>
                  <a:txBody>
                    <a:bodyPr/>
                    <a:lstStyle/>
                    <a:p>
                      <a:r>
                        <a:rPr lang="en-US" sz="1800" dirty="0"/>
                        <a:t>Qualitative </a:t>
                      </a:r>
                    </a:p>
                  </a:txBody>
                  <a:tcPr marL="91441" marR="91441" marT="45717" marB="45717"/>
                </a:tc>
                <a:tc>
                  <a:txBody>
                    <a:bodyPr/>
                    <a:lstStyle/>
                    <a:p>
                      <a:r>
                        <a:rPr lang="en-US" sz="1800" dirty="0"/>
                        <a:t>Quantitative </a:t>
                      </a:r>
                    </a:p>
                  </a:txBody>
                  <a:tcPr marL="91441" marR="91441" marT="45717" marB="45717"/>
                </a:tc>
                <a:extLst>
                  <a:ext uri="{0D108BD9-81ED-4DB2-BD59-A6C34878D82A}">
                    <a16:rowId xmlns:a16="http://schemas.microsoft.com/office/drawing/2014/main" val="10000"/>
                  </a:ext>
                </a:extLst>
              </a:tr>
              <a:tr h="1647891">
                <a:tc>
                  <a:txBody>
                    <a:bodyPr/>
                    <a:lstStyle/>
                    <a:p>
                      <a:r>
                        <a:rPr lang="en-US" sz="1800" dirty="0"/>
                        <a:t>Objective / purpose</a:t>
                      </a:r>
                    </a:p>
                  </a:txBody>
                  <a:tcPr marL="91441" marR="91441" marT="45717" marB="45717"/>
                </a:tc>
                <a:tc>
                  <a:txBody>
                    <a:bodyPr/>
                    <a:lstStyle/>
                    <a:p>
                      <a:pPr marL="285750" indent="-285750">
                        <a:buFont typeface="Arial" pitchFamily="34" charset="0"/>
                        <a:buChar char="•"/>
                      </a:pPr>
                      <a:r>
                        <a:rPr lang="en-US" sz="1800" dirty="0"/>
                        <a:t>To gain an understanding of underlying reasons and motivations for unclear issues. </a:t>
                      </a:r>
                    </a:p>
                    <a:p>
                      <a:pPr marL="285750" indent="-285750">
                        <a:buFont typeface="Arial" pitchFamily="34" charset="0"/>
                        <a:buChar char="•"/>
                      </a:pPr>
                      <a:endParaRPr lang="en-US" sz="1800" dirty="0"/>
                    </a:p>
                    <a:p>
                      <a:pPr marL="285750" indent="-285750">
                        <a:buFont typeface="Arial" pitchFamily="34" charset="0"/>
                        <a:buChar char="•"/>
                      </a:pPr>
                      <a:r>
                        <a:rPr lang="en-US" sz="1800" dirty="0"/>
                        <a:t>To gain in-depth and meaningful information that need to be described in narrative structure.</a:t>
                      </a:r>
                    </a:p>
                  </a:txBody>
                  <a:tcPr marL="91441" marR="91441" marT="45717" marB="45717"/>
                </a:tc>
                <a:tc>
                  <a:txBody>
                    <a:bodyPr/>
                    <a:lstStyle/>
                    <a:p>
                      <a:pPr marL="285750" indent="-285750">
                        <a:buFont typeface="Arial" pitchFamily="34" charset="0"/>
                        <a:buChar char="•"/>
                      </a:pPr>
                      <a:r>
                        <a:rPr lang="en-US" sz="1800" dirty="0"/>
                        <a:t>To quantify data, to test a hypothesis, and to generalize results from a sample to the population of interest. </a:t>
                      </a:r>
                    </a:p>
                    <a:p>
                      <a:pPr marL="0" indent="0">
                        <a:buFont typeface="Arial" pitchFamily="34" charset="0"/>
                        <a:buNone/>
                      </a:pPr>
                      <a:endParaRPr lang="en-US" sz="1800" dirty="0"/>
                    </a:p>
                    <a:p>
                      <a:pPr marL="285750" indent="-285750">
                        <a:buFont typeface="Arial" pitchFamily="34" charset="0"/>
                        <a:buChar char="•"/>
                      </a:pPr>
                      <a:r>
                        <a:rPr lang="en-US" sz="1800" dirty="0"/>
                        <a:t>To confirm the findings from qualitative research by using a large group of sample.</a:t>
                      </a:r>
                    </a:p>
                  </a:txBody>
                  <a:tcPr marL="91441" marR="91441" marT="45717" marB="45717"/>
                </a:tc>
                <a:extLst>
                  <a:ext uri="{0D108BD9-81ED-4DB2-BD59-A6C34878D82A}">
                    <a16:rowId xmlns:a16="http://schemas.microsoft.com/office/drawing/2014/main" val="10001"/>
                  </a:ext>
                </a:extLst>
              </a:tr>
              <a:tr h="2841868">
                <a:tc>
                  <a:txBody>
                    <a:bodyPr/>
                    <a:lstStyle/>
                    <a:p>
                      <a:r>
                        <a:rPr lang="en-US" sz="1800" dirty="0"/>
                        <a:t>Research question</a:t>
                      </a:r>
                    </a:p>
                  </a:txBody>
                  <a:tcPr marL="91441" marR="91441" marT="45717" marB="45717"/>
                </a:tc>
                <a:tc>
                  <a:txBody>
                    <a:bodyPr/>
                    <a:lstStyle/>
                    <a:p>
                      <a:pPr marL="285750" indent="-285750">
                        <a:buFont typeface="Arial" pitchFamily="34" charset="0"/>
                        <a:buChar char="•"/>
                      </a:pPr>
                      <a:r>
                        <a:rPr lang="en-US" sz="1800" dirty="0"/>
                        <a:t>Research question is explorative and is broadly stated: </a:t>
                      </a:r>
                    </a:p>
                    <a:p>
                      <a:pPr marL="285750" indent="-285750">
                        <a:buFont typeface="Arial" pitchFamily="34" charset="0"/>
                        <a:buChar char="•"/>
                      </a:pPr>
                      <a:endParaRPr lang="en-US" sz="1800" dirty="0"/>
                    </a:p>
                    <a:p>
                      <a:pPr marL="742950" lvl="1" indent="-285750">
                        <a:buFont typeface="Arial" pitchFamily="34" charset="0"/>
                        <a:buChar char="•"/>
                      </a:pPr>
                      <a:r>
                        <a:rPr lang="en-US" sz="1600" dirty="0"/>
                        <a:t>“How” to make employees develop job satisfaction?</a:t>
                      </a:r>
                    </a:p>
                    <a:p>
                      <a:pPr marL="742950" lvl="1" indent="-285750">
                        <a:buFont typeface="Arial" pitchFamily="34" charset="0"/>
                        <a:buChar char="•"/>
                      </a:pPr>
                      <a:endParaRPr lang="en-US" sz="1600" dirty="0"/>
                    </a:p>
                    <a:p>
                      <a:pPr marL="742950" lvl="1" indent="-285750">
                        <a:buFont typeface="Arial" pitchFamily="34" charset="0"/>
                        <a:buChar char="•"/>
                      </a:pPr>
                      <a:r>
                        <a:rPr lang="en-US" sz="1600" dirty="0"/>
                        <a:t>“Why” do employees quit their job? </a:t>
                      </a:r>
                    </a:p>
                    <a:p>
                      <a:pPr marL="742950" lvl="1" indent="-285750">
                        <a:buFont typeface="Arial" pitchFamily="34" charset="0"/>
                        <a:buChar char="•"/>
                      </a:pPr>
                      <a:endParaRPr lang="en-US" sz="1800" dirty="0"/>
                    </a:p>
                  </a:txBody>
                  <a:tcPr marL="91441" marR="91441" marT="45717" marB="45717"/>
                </a:tc>
                <a:tc>
                  <a:txBody>
                    <a:bodyPr/>
                    <a:lstStyle/>
                    <a:p>
                      <a:pPr marL="285750" indent="-285750">
                        <a:buFont typeface="Arial" pitchFamily="34" charset="0"/>
                        <a:buChar char="•"/>
                      </a:pPr>
                      <a:r>
                        <a:rPr lang="en-US" sz="1800" dirty="0"/>
                        <a:t>Research question is specifically stated. It clearly state what to be tested. </a:t>
                      </a:r>
                    </a:p>
                    <a:p>
                      <a:pPr marL="285750" indent="-285750">
                        <a:buFont typeface="Arial" pitchFamily="34" charset="0"/>
                        <a:buChar char="•"/>
                      </a:pPr>
                      <a:endParaRPr lang="en-US" sz="1800" dirty="0"/>
                    </a:p>
                    <a:p>
                      <a:pPr marL="742950" lvl="1" indent="-285750">
                        <a:buFont typeface="Arial" pitchFamily="34" charset="0"/>
                        <a:buChar char="•"/>
                      </a:pPr>
                      <a:r>
                        <a:rPr lang="en-US" sz="1600" dirty="0"/>
                        <a:t>The effect of “coworker support” and “supervisor support” on job satisfaction.</a:t>
                      </a:r>
                    </a:p>
                    <a:p>
                      <a:pPr marL="742950" lvl="1" indent="-285750">
                        <a:buFont typeface="Arial" pitchFamily="34" charset="0"/>
                        <a:buChar char="•"/>
                      </a:pPr>
                      <a:endParaRPr lang="en-US" sz="1600" dirty="0"/>
                    </a:p>
                    <a:p>
                      <a:pPr marL="742950" lvl="1" indent="-285750">
                        <a:buFont typeface="Arial" pitchFamily="34" charset="0"/>
                        <a:buChar char="•"/>
                      </a:pPr>
                      <a:r>
                        <a:rPr lang="en-US" sz="1600" dirty="0"/>
                        <a:t>The impact of “work motivation” on employee turnover intention.</a:t>
                      </a:r>
                    </a:p>
                    <a:p>
                      <a:pPr marL="0" indent="0">
                        <a:buFont typeface="Arial" pitchFamily="34" charset="0"/>
                        <a:buNone/>
                      </a:pPr>
                      <a:endParaRPr lang="en-US" sz="1800" dirty="0"/>
                    </a:p>
                  </a:txBody>
                  <a:tcPr marL="91441" marR="91441" marT="45717" marB="45717"/>
                </a:tc>
                <a:extLst>
                  <a:ext uri="{0D108BD9-81ED-4DB2-BD59-A6C34878D82A}">
                    <a16:rowId xmlns:a16="http://schemas.microsoft.com/office/drawing/2014/main" val="349848168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cs typeface="Tahoma" pitchFamily="34" charset="0"/>
              </a:rPr>
              <a:t>Qualitative vs Quantitative Research</a:t>
            </a:r>
          </a:p>
        </p:txBody>
      </p:sp>
      <p:sp>
        <p:nvSpPr>
          <p:cNvPr id="4" name="Slide Number Placeholder 3"/>
          <p:cNvSpPr>
            <a:spLocks noGrp="1"/>
          </p:cNvSpPr>
          <p:nvPr>
            <p:ph type="sldNum" sz="quarter" idx="11"/>
          </p:nvPr>
        </p:nvSpPr>
        <p:spPr/>
        <p:txBody>
          <a:bodyPr/>
          <a:lstStyle/>
          <a:p>
            <a:pPr>
              <a:defRPr/>
            </a:pPr>
            <a:r>
              <a:rPr lang="en-US"/>
              <a:t>1–</a:t>
            </a:r>
            <a:fld id="{E6F1C2EA-BDC4-489F-B3D9-E188C9995F35}" type="slidenum">
              <a:rPr lang="en-US" smtClean="0"/>
              <a:pPr>
                <a:defRPr/>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33855637"/>
              </p:ext>
            </p:extLst>
          </p:nvPr>
        </p:nvGraphicFramePr>
        <p:xfrm>
          <a:off x="974725" y="847725"/>
          <a:ext cx="8086725" cy="5857874"/>
        </p:xfrm>
        <a:graphic>
          <a:graphicData uri="http://schemas.openxmlformats.org/drawingml/2006/table">
            <a:tbl>
              <a:tblPr firstRow="1" bandRow="1">
                <a:tableStyleId>{5C22544A-7EE6-4342-B048-85BDC9FD1C3A}</a:tableStyleId>
              </a:tblPr>
              <a:tblGrid>
                <a:gridCol w="2378033">
                  <a:extLst>
                    <a:ext uri="{9D8B030D-6E8A-4147-A177-3AD203B41FA5}">
                      <a16:colId xmlns:a16="http://schemas.microsoft.com/office/drawing/2014/main" val="20000"/>
                    </a:ext>
                  </a:extLst>
                </a:gridCol>
                <a:gridCol w="2867046">
                  <a:extLst>
                    <a:ext uri="{9D8B030D-6E8A-4147-A177-3AD203B41FA5}">
                      <a16:colId xmlns:a16="http://schemas.microsoft.com/office/drawing/2014/main" val="20001"/>
                    </a:ext>
                  </a:extLst>
                </a:gridCol>
                <a:gridCol w="2841646">
                  <a:extLst>
                    <a:ext uri="{9D8B030D-6E8A-4147-A177-3AD203B41FA5}">
                      <a16:colId xmlns:a16="http://schemas.microsoft.com/office/drawing/2014/main" val="20002"/>
                    </a:ext>
                  </a:extLst>
                </a:gridCol>
              </a:tblGrid>
              <a:tr h="370880">
                <a:tc>
                  <a:txBody>
                    <a:bodyPr/>
                    <a:lstStyle/>
                    <a:p>
                      <a:endParaRPr lang="en-US" sz="1800" dirty="0"/>
                    </a:p>
                  </a:txBody>
                  <a:tcPr marL="91441" marR="91441" marT="45725" marB="45725"/>
                </a:tc>
                <a:tc>
                  <a:txBody>
                    <a:bodyPr/>
                    <a:lstStyle/>
                    <a:p>
                      <a:r>
                        <a:rPr lang="en-US" sz="1800" dirty="0"/>
                        <a:t>Qualitative </a:t>
                      </a:r>
                    </a:p>
                  </a:txBody>
                  <a:tcPr marL="91441" marR="91441" marT="45725" marB="45725"/>
                </a:tc>
                <a:tc>
                  <a:txBody>
                    <a:bodyPr/>
                    <a:lstStyle/>
                    <a:p>
                      <a:r>
                        <a:rPr lang="en-US" sz="1800" dirty="0"/>
                        <a:t>Quantitative </a:t>
                      </a:r>
                    </a:p>
                  </a:txBody>
                  <a:tcPr marL="91441" marR="91441" marT="45725" marB="45725"/>
                </a:tc>
                <a:extLst>
                  <a:ext uri="{0D108BD9-81ED-4DB2-BD59-A6C34878D82A}">
                    <a16:rowId xmlns:a16="http://schemas.microsoft.com/office/drawing/2014/main" val="10000"/>
                  </a:ext>
                </a:extLst>
              </a:tr>
              <a:tr h="17375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Data collection technique</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Unstructured or semi-structured techniques (in-depth interviews or case study).</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Structured techniques such as questionnaires and numerical data.</a:t>
                      </a:r>
                    </a:p>
                  </a:txBody>
                  <a:tcPr marL="91441" marR="91441" marT="45725" marB="45725"/>
                </a:tc>
                <a:extLst>
                  <a:ext uri="{0D108BD9-81ED-4DB2-BD59-A6C34878D82A}">
                    <a16:rowId xmlns:a16="http://schemas.microsoft.com/office/drawing/2014/main" val="10001"/>
                  </a:ext>
                </a:extLst>
              </a:tr>
              <a:tr h="1737548">
                <a:tc>
                  <a:txBody>
                    <a:bodyPr/>
                    <a:lstStyle/>
                    <a:p>
                      <a:r>
                        <a:rPr lang="en-US" sz="1800" dirty="0"/>
                        <a:t>Type of data gathered</a:t>
                      </a:r>
                    </a:p>
                  </a:txBody>
                  <a:tcPr marL="91441" marR="91441" marT="45725" marB="45725"/>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Narration; not in numerical form.</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Data are recorded by notetaking and/or tape recording.</a:t>
                      </a:r>
                    </a:p>
                    <a:p>
                      <a:pPr marL="285750" indent="-285750">
                        <a:buFont typeface="Arial" pitchFamily="34" charset="0"/>
                        <a:buChar char="•"/>
                      </a:pPr>
                      <a:endParaRPr lang="en-US" sz="1800" dirty="0"/>
                    </a:p>
                  </a:txBody>
                  <a:tcPr marL="91441" marR="91441" marT="45725" marB="45725"/>
                </a:tc>
                <a:tc>
                  <a:txBody>
                    <a:bodyPr/>
                    <a:lstStyle/>
                    <a:p>
                      <a:pPr marL="285750" indent="-285750">
                        <a:buFont typeface="Arial" pitchFamily="34" charset="0"/>
                        <a:buChar char="•"/>
                      </a:pPr>
                      <a:r>
                        <a:rPr lang="en-US" sz="1800" dirty="0"/>
                        <a:t>Gathers data in numerical form which can be put into categories, or in rank order, or measured in units of measurement.</a:t>
                      </a:r>
                    </a:p>
                  </a:txBody>
                  <a:tcPr marL="91441" marR="91441" marT="45725" marB="45725"/>
                </a:tc>
                <a:extLst>
                  <a:ext uri="{0D108BD9-81ED-4DB2-BD59-A6C34878D82A}">
                    <a16:rowId xmlns:a16="http://schemas.microsoft.com/office/drawing/2014/main" val="10002"/>
                  </a:ext>
                </a:extLst>
              </a:tr>
              <a:tr h="20118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Sample</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Usually a small number of non-representative cases.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dirty="0"/>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Respondents selected to fulfill a given quota.</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Usually, a large number of cases representing the population of interest.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dirty="0"/>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Randomly selected respondents.</a:t>
                      </a:r>
                    </a:p>
                    <a:p>
                      <a:endParaRPr lang="en-US" sz="1800" dirty="0"/>
                    </a:p>
                  </a:txBody>
                  <a:tcPr marL="91441" marR="91441"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cs typeface="Tahoma" pitchFamily="34" charset="0"/>
              </a:rPr>
              <a:t>Qualitative </a:t>
            </a:r>
            <a:r>
              <a:rPr lang="en-US" dirty="0" err="1">
                <a:cs typeface="Tahoma" pitchFamily="34" charset="0"/>
              </a:rPr>
              <a:t>vs</a:t>
            </a:r>
            <a:r>
              <a:rPr lang="en-US" dirty="0">
                <a:cs typeface="Tahoma" pitchFamily="34" charset="0"/>
              </a:rPr>
              <a:t> Quantitative Research</a:t>
            </a:r>
          </a:p>
        </p:txBody>
      </p:sp>
      <p:sp>
        <p:nvSpPr>
          <p:cNvPr id="23555" name="Content Placeholder 2"/>
          <p:cNvSpPr>
            <a:spLocks noGrp="1"/>
          </p:cNvSpPr>
          <p:nvPr>
            <p:ph idx="1"/>
          </p:nvPr>
        </p:nvSpPr>
        <p:spPr/>
        <p:txBody>
          <a:bodyPr/>
          <a:lstStyle/>
          <a:p>
            <a:endParaRPr lang="en-US">
              <a:cs typeface="Times New Roman" pitchFamily="18" charset="0"/>
            </a:endParaRPr>
          </a:p>
        </p:txBody>
      </p:sp>
      <p:sp>
        <p:nvSpPr>
          <p:cNvPr id="4" name="Slide Number Placeholder 3"/>
          <p:cNvSpPr>
            <a:spLocks noGrp="1"/>
          </p:cNvSpPr>
          <p:nvPr>
            <p:ph type="sldNum" sz="quarter" idx="11"/>
          </p:nvPr>
        </p:nvSpPr>
        <p:spPr/>
        <p:txBody>
          <a:bodyPr/>
          <a:lstStyle/>
          <a:p>
            <a:pPr>
              <a:defRPr/>
            </a:pPr>
            <a:r>
              <a:rPr lang="en-US"/>
              <a:t>1–</a:t>
            </a:r>
            <a:fld id="{7630764C-176B-424C-B3F3-A9117A2ECD6D}" type="slidenum">
              <a:rPr lang="en-US" smtClean="0"/>
              <a:pPr>
                <a:defRPr/>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39397957"/>
              </p:ext>
            </p:extLst>
          </p:nvPr>
        </p:nvGraphicFramePr>
        <p:xfrm>
          <a:off x="974725" y="1084263"/>
          <a:ext cx="8086725" cy="5217619"/>
        </p:xfrm>
        <a:graphic>
          <a:graphicData uri="http://schemas.openxmlformats.org/drawingml/2006/table">
            <a:tbl>
              <a:tblPr firstRow="1" bandRow="1">
                <a:tableStyleId>{5C22544A-7EE6-4342-B048-85BDC9FD1C3A}</a:tableStyleId>
              </a:tblPr>
              <a:tblGrid>
                <a:gridCol w="1617473">
                  <a:extLst>
                    <a:ext uri="{9D8B030D-6E8A-4147-A177-3AD203B41FA5}">
                      <a16:colId xmlns:a16="http://schemas.microsoft.com/office/drawing/2014/main" val="20000"/>
                    </a:ext>
                  </a:extLst>
                </a:gridCol>
                <a:gridCol w="3389502">
                  <a:extLst>
                    <a:ext uri="{9D8B030D-6E8A-4147-A177-3AD203B41FA5}">
                      <a16:colId xmlns:a16="http://schemas.microsoft.com/office/drawing/2014/main" val="20001"/>
                    </a:ext>
                  </a:extLst>
                </a:gridCol>
                <a:gridCol w="3079750">
                  <a:extLst>
                    <a:ext uri="{9D8B030D-6E8A-4147-A177-3AD203B41FA5}">
                      <a16:colId xmlns:a16="http://schemas.microsoft.com/office/drawing/2014/main" val="20002"/>
                    </a:ext>
                  </a:extLst>
                </a:gridCol>
              </a:tblGrid>
              <a:tr h="370888">
                <a:tc>
                  <a:txBody>
                    <a:bodyPr/>
                    <a:lstStyle/>
                    <a:p>
                      <a:endParaRPr lang="en-US" sz="1800" dirty="0"/>
                    </a:p>
                  </a:txBody>
                  <a:tcPr marL="91441" marR="91441" marT="45726" marB="45726"/>
                </a:tc>
                <a:tc>
                  <a:txBody>
                    <a:bodyPr/>
                    <a:lstStyle/>
                    <a:p>
                      <a:r>
                        <a:rPr lang="en-US" sz="1800" dirty="0"/>
                        <a:t>Qualitative </a:t>
                      </a:r>
                    </a:p>
                  </a:txBody>
                  <a:tcPr marL="91441" marR="91441" marT="45726" marB="45726"/>
                </a:tc>
                <a:tc>
                  <a:txBody>
                    <a:bodyPr/>
                    <a:lstStyle/>
                    <a:p>
                      <a:r>
                        <a:rPr lang="en-US" sz="1800" dirty="0"/>
                        <a:t>Quantitative </a:t>
                      </a:r>
                    </a:p>
                  </a:txBody>
                  <a:tcPr marL="91441" marR="91441" marT="45726" marB="45726"/>
                </a:tc>
                <a:extLst>
                  <a:ext uri="{0D108BD9-81ED-4DB2-BD59-A6C34878D82A}">
                    <a16:rowId xmlns:a16="http://schemas.microsoft.com/office/drawing/2014/main" val="10000"/>
                  </a:ext>
                </a:extLst>
              </a:tr>
              <a:tr h="14632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Data analysis</a:t>
                      </a:r>
                    </a:p>
                  </a:txBody>
                  <a:tcPr marL="91441" marR="91441" marT="45726" marB="45726"/>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Non-statistical method</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dirty="0"/>
                    </a:p>
                    <a:p>
                      <a:pPr marL="285750" indent="-285750">
                        <a:buFont typeface="Arial" pitchFamily="34" charset="0"/>
                        <a:buChar char="•"/>
                      </a:pPr>
                      <a:r>
                        <a:rPr lang="en-US" sz="1800" dirty="0"/>
                        <a:t>Interview data are synthesized and summarized by a researcher.</a:t>
                      </a:r>
                    </a:p>
                    <a:p>
                      <a:pPr marL="285750" indent="-285750">
                        <a:buFont typeface="Arial" pitchFamily="34" charset="0"/>
                        <a:buChar char="•"/>
                      </a:pPr>
                      <a:endParaRPr lang="en-US" sz="1800" dirty="0"/>
                    </a:p>
                  </a:txBody>
                  <a:tcPr marL="91441" marR="91441" marT="45726" marB="45726"/>
                </a:tc>
                <a:tc>
                  <a:txBody>
                    <a:bodyPr/>
                    <a:lstStyle/>
                    <a:p>
                      <a:pPr marL="285750" indent="-285750">
                        <a:buFont typeface="Arial" pitchFamily="34" charset="0"/>
                        <a:buChar char="•"/>
                      </a:pPr>
                      <a:r>
                        <a:rPr lang="en-US" sz="1800" dirty="0"/>
                        <a:t>Statistical analysis.</a:t>
                      </a:r>
                    </a:p>
                    <a:p>
                      <a:pPr marL="742950" lvl="1" indent="-285750">
                        <a:buFont typeface="Arial" pitchFamily="34" charset="0"/>
                        <a:buChar char="•"/>
                      </a:pPr>
                      <a:r>
                        <a:rPr lang="en-US" sz="1800" dirty="0"/>
                        <a:t>Descriptive statistics.</a:t>
                      </a:r>
                    </a:p>
                    <a:p>
                      <a:pPr marL="742950" lvl="1" indent="-285750">
                        <a:buFont typeface="Arial" pitchFamily="34" charset="0"/>
                        <a:buChar char="•"/>
                      </a:pPr>
                      <a:r>
                        <a:rPr lang="en-US" sz="1800" dirty="0"/>
                        <a:t>Correlation analysis.</a:t>
                      </a:r>
                    </a:p>
                  </a:txBody>
                  <a:tcPr marL="91441" marR="91441" marT="45726" marB="45726"/>
                </a:tc>
                <a:extLst>
                  <a:ext uri="{0D108BD9-81ED-4DB2-BD59-A6C34878D82A}">
                    <a16:rowId xmlns:a16="http://schemas.microsoft.com/office/drawing/2014/main" val="10001"/>
                  </a:ext>
                </a:extLst>
              </a:tr>
              <a:tr h="3109359">
                <a:tc>
                  <a:txBody>
                    <a:bodyPr/>
                    <a:lstStyle/>
                    <a:p>
                      <a:r>
                        <a:rPr lang="en-US" sz="1800" dirty="0"/>
                        <a:t>Outcome</a:t>
                      </a:r>
                    </a:p>
                  </a:txBody>
                  <a:tcPr marL="91441" marR="91441" marT="45726" marB="45726"/>
                </a:tc>
                <a:tc>
                  <a:txBody>
                    <a:bodyPr/>
                    <a:lstStyle/>
                    <a:p>
                      <a:pPr marL="285750" indent="-285750">
                        <a:buFont typeface="Arial" pitchFamily="34" charset="0"/>
                        <a:buChar char="•"/>
                      </a:pPr>
                      <a:r>
                        <a:rPr lang="en-US" sz="1800" b="0" dirty="0"/>
                        <a:t>Exploratory and/or investigative. </a:t>
                      </a:r>
                    </a:p>
                    <a:p>
                      <a:pPr marL="285750" indent="-285750">
                        <a:buFont typeface="Arial" pitchFamily="34" charset="0"/>
                        <a:buChar char="•"/>
                      </a:pPr>
                      <a:endParaRPr lang="en-US" sz="1800" b="0" dirty="0"/>
                    </a:p>
                    <a:p>
                      <a:pPr marL="285750" indent="-285750">
                        <a:buFont typeface="Arial" pitchFamily="34" charset="0"/>
                        <a:buChar char="•"/>
                      </a:pPr>
                      <a:r>
                        <a:rPr lang="en-US" sz="1800" b="0" dirty="0"/>
                        <a:t>Findings are not conclusive and cannot be used to making a generalization to the population of interest.</a:t>
                      </a:r>
                    </a:p>
                    <a:p>
                      <a:pPr marL="285750" indent="-285750">
                        <a:buFont typeface="Arial" pitchFamily="34" charset="0"/>
                        <a:buChar char="•"/>
                      </a:pPr>
                      <a:endParaRPr lang="en-US" sz="1800" b="0" dirty="0"/>
                    </a:p>
                    <a:p>
                      <a:pPr marL="285750" indent="-285750">
                        <a:buFont typeface="Arial" pitchFamily="34" charset="0"/>
                        <a:buChar char="•"/>
                      </a:pPr>
                      <a:r>
                        <a:rPr lang="en-US" sz="1800" b="0" dirty="0"/>
                        <a:t>Develop an initial understanding and sound base for further decision making.</a:t>
                      </a:r>
                    </a:p>
                  </a:txBody>
                  <a:tcPr marL="91441" marR="91441" marT="45726" marB="45726"/>
                </a:tc>
                <a:tc>
                  <a:txBody>
                    <a:bodyPr/>
                    <a:lstStyle/>
                    <a:p>
                      <a:pPr marL="342900" indent="-342900">
                        <a:buFont typeface="Arial" pitchFamily="34" charset="0"/>
                        <a:buChar char="•"/>
                      </a:pPr>
                      <a:r>
                        <a:rPr lang="en-US" sz="1800" dirty="0"/>
                        <a:t>Used to recommend a final course of action.</a:t>
                      </a:r>
                    </a:p>
                  </a:txBody>
                  <a:tcPr marL="91441" marR="91441" marT="45726" marB="45726"/>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cs typeface="Tahoma" pitchFamily="34" charset="0"/>
              </a:rPr>
              <a:t>Qualitative </a:t>
            </a:r>
            <a:r>
              <a:rPr lang="en-US" dirty="0" err="1">
                <a:cs typeface="Tahoma" pitchFamily="34" charset="0"/>
              </a:rPr>
              <a:t>vs</a:t>
            </a:r>
            <a:r>
              <a:rPr lang="en-US" dirty="0">
                <a:cs typeface="Tahoma" pitchFamily="34" charset="0"/>
              </a:rPr>
              <a:t> Quantitative Research</a:t>
            </a:r>
          </a:p>
        </p:txBody>
      </p:sp>
      <p:sp>
        <p:nvSpPr>
          <p:cNvPr id="23555" name="Content Placeholder 2"/>
          <p:cNvSpPr>
            <a:spLocks noGrp="1"/>
          </p:cNvSpPr>
          <p:nvPr>
            <p:ph idx="1"/>
          </p:nvPr>
        </p:nvSpPr>
        <p:spPr/>
        <p:txBody>
          <a:bodyPr/>
          <a:lstStyle/>
          <a:p>
            <a:endParaRPr lang="en-US">
              <a:cs typeface="Times New Roman" pitchFamily="18" charset="0"/>
            </a:endParaRPr>
          </a:p>
        </p:txBody>
      </p:sp>
      <p:sp>
        <p:nvSpPr>
          <p:cNvPr id="4" name="Slide Number Placeholder 3"/>
          <p:cNvSpPr>
            <a:spLocks noGrp="1"/>
          </p:cNvSpPr>
          <p:nvPr>
            <p:ph type="sldNum" sz="quarter" idx="11"/>
          </p:nvPr>
        </p:nvSpPr>
        <p:spPr/>
        <p:txBody>
          <a:bodyPr/>
          <a:lstStyle/>
          <a:p>
            <a:pPr>
              <a:defRPr/>
            </a:pPr>
            <a:r>
              <a:rPr lang="en-US"/>
              <a:t>1–</a:t>
            </a:r>
            <a:fld id="{7630764C-176B-424C-B3F3-A9117A2ECD6D}" type="slidenum">
              <a:rPr lang="en-US" smtClean="0"/>
              <a:pPr>
                <a:defRPr/>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42094430"/>
              </p:ext>
            </p:extLst>
          </p:nvPr>
        </p:nvGraphicFramePr>
        <p:xfrm>
          <a:off x="974725" y="1084263"/>
          <a:ext cx="8086725" cy="4943475"/>
        </p:xfrm>
        <a:graphic>
          <a:graphicData uri="http://schemas.openxmlformats.org/drawingml/2006/table">
            <a:tbl>
              <a:tblPr firstRow="1" bandRow="1">
                <a:tableStyleId>{5C22544A-7EE6-4342-B048-85BDC9FD1C3A}</a:tableStyleId>
              </a:tblPr>
              <a:tblGrid>
                <a:gridCol w="1734919">
                  <a:extLst>
                    <a:ext uri="{9D8B030D-6E8A-4147-A177-3AD203B41FA5}">
                      <a16:colId xmlns:a16="http://schemas.microsoft.com/office/drawing/2014/main" val="20000"/>
                    </a:ext>
                  </a:extLst>
                </a:gridCol>
                <a:gridCol w="3028426">
                  <a:extLst>
                    <a:ext uri="{9D8B030D-6E8A-4147-A177-3AD203B41FA5}">
                      <a16:colId xmlns:a16="http://schemas.microsoft.com/office/drawing/2014/main" val="20001"/>
                    </a:ext>
                  </a:extLst>
                </a:gridCol>
                <a:gridCol w="3323380">
                  <a:extLst>
                    <a:ext uri="{9D8B030D-6E8A-4147-A177-3AD203B41FA5}">
                      <a16:colId xmlns:a16="http://schemas.microsoft.com/office/drawing/2014/main" val="20002"/>
                    </a:ext>
                  </a:extLst>
                </a:gridCol>
              </a:tblGrid>
              <a:tr h="370888">
                <a:tc>
                  <a:txBody>
                    <a:bodyPr/>
                    <a:lstStyle/>
                    <a:p>
                      <a:endParaRPr lang="en-US" sz="1800" dirty="0"/>
                    </a:p>
                  </a:txBody>
                  <a:tcPr marL="91441" marR="91441" marT="45726" marB="45726"/>
                </a:tc>
                <a:tc>
                  <a:txBody>
                    <a:bodyPr/>
                    <a:lstStyle/>
                    <a:p>
                      <a:r>
                        <a:rPr lang="en-US" sz="1800" dirty="0"/>
                        <a:t>Qualitative </a:t>
                      </a:r>
                    </a:p>
                  </a:txBody>
                  <a:tcPr marL="91441" marR="91441" marT="45726" marB="45726"/>
                </a:tc>
                <a:tc>
                  <a:txBody>
                    <a:bodyPr/>
                    <a:lstStyle/>
                    <a:p>
                      <a:r>
                        <a:rPr lang="en-US" sz="1800" dirty="0"/>
                        <a:t>Quantitative </a:t>
                      </a:r>
                    </a:p>
                  </a:txBody>
                  <a:tcPr marL="91441" marR="91441" marT="45726" marB="45726"/>
                </a:tc>
                <a:extLst>
                  <a:ext uri="{0D108BD9-81ED-4DB2-BD59-A6C34878D82A}">
                    <a16:rowId xmlns:a16="http://schemas.microsoft.com/office/drawing/2014/main" val="10000"/>
                  </a:ext>
                </a:extLst>
              </a:tr>
              <a:tr h="4572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Weaknesses</a:t>
                      </a:r>
                    </a:p>
                  </a:txBody>
                  <a:tcPr marL="91441" marR="91441" marT="45726" marB="45726"/>
                </a:tc>
                <a:tc>
                  <a:txBody>
                    <a:bodyPr/>
                    <a:lstStyle/>
                    <a:p>
                      <a:pPr marL="285750" indent="-285750">
                        <a:buFont typeface="Arial" pitchFamily="34" charset="0"/>
                        <a:buChar char="•"/>
                      </a:pPr>
                      <a:r>
                        <a:rPr lang="en-US" sz="1800" kern="1200" dirty="0">
                          <a:solidFill>
                            <a:schemeClr val="dk1"/>
                          </a:solidFill>
                          <a:latin typeface="+mn-lt"/>
                          <a:ea typeface="+mn-ea"/>
                          <a:cs typeface="+mn-cs"/>
                        </a:rPr>
                        <a:t>Small sample size makes it difficult for researchers to infer/generalize the results back to a larger group of people.</a:t>
                      </a:r>
                    </a:p>
                    <a:p>
                      <a:pPr marL="285750" indent="-285750">
                        <a:buFont typeface="Arial" pitchFamily="34" charset="0"/>
                        <a:buChar char="•"/>
                      </a:pPr>
                      <a:endParaRPr lang="en-US" sz="1800" kern="1200" dirty="0">
                        <a:solidFill>
                          <a:schemeClr val="dk1"/>
                        </a:solidFill>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dk1"/>
                          </a:solidFill>
                          <a:latin typeface="+mn-lt"/>
                          <a:ea typeface="+mn-ea"/>
                          <a:cs typeface="+mn-cs"/>
                        </a:rPr>
                        <a:t>Can have higher chance of subjective bias</a:t>
                      </a:r>
                      <a:r>
                        <a:rPr lang="en-US" sz="1800" kern="1200" baseline="0" dirty="0">
                          <a:solidFill>
                            <a:schemeClr val="dk1"/>
                          </a:solidFill>
                          <a:latin typeface="+mn-lt"/>
                          <a:ea typeface="+mn-ea"/>
                          <a:cs typeface="+mn-cs"/>
                        </a:rPr>
                        <a:t> because the </a:t>
                      </a:r>
                      <a:r>
                        <a:rPr lang="en-US" sz="1800" kern="1200" dirty="0">
                          <a:solidFill>
                            <a:schemeClr val="dk1"/>
                          </a:solidFill>
                          <a:latin typeface="+mn-lt"/>
                          <a:ea typeface="+mn-ea"/>
                          <a:cs typeface="+mn-cs"/>
                        </a:rPr>
                        <a:t>results are based on subjective evaluation of a researcher</a:t>
                      </a:r>
                      <a:endParaRPr lang="en-US" sz="1800" dirty="0"/>
                    </a:p>
                  </a:txBody>
                  <a:tcPr marL="91441" marR="91441" marT="45726" marB="45726"/>
                </a:tc>
                <a:tc>
                  <a:txBody>
                    <a:bodyPr/>
                    <a:lstStyle/>
                    <a:p>
                      <a:pPr marL="285750" indent="-285750">
                        <a:buFont typeface="Arial" pitchFamily="34" charset="0"/>
                        <a:buChar char="•"/>
                      </a:pPr>
                      <a:r>
                        <a:rPr lang="en-US" sz="1800" kern="1200" dirty="0">
                          <a:solidFill>
                            <a:schemeClr val="dk1"/>
                          </a:solidFill>
                          <a:latin typeface="+mn-lt"/>
                          <a:ea typeface="+mn-ea"/>
                          <a:cs typeface="+mn-cs"/>
                        </a:rPr>
                        <a:t>Unable</a:t>
                      </a:r>
                      <a:r>
                        <a:rPr lang="en-US" sz="1800" kern="1200" baseline="0" dirty="0">
                          <a:solidFill>
                            <a:schemeClr val="dk1"/>
                          </a:solidFill>
                          <a:latin typeface="+mn-lt"/>
                          <a:ea typeface="+mn-ea"/>
                          <a:cs typeface="+mn-cs"/>
                        </a:rPr>
                        <a:t> to get </a:t>
                      </a:r>
                      <a:r>
                        <a:rPr lang="en-US" sz="1800" kern="1200" dirty="0">
                          <a:solidFill>
                            <a:schemeClr val="dk1"/>
                          </a:solidFill>
                          <a:latin typeface="+mn-lt"/>
                          <a:ea typeface="+mn-ea"/>
                          <a:cs typeface="+mn-cs"/>
                        </a:rPr>
                        <a:t>meaningful information.</a:t>
                      </a:r>
                      <a:endParaRPr lang="en-US" sz="1800" b="1" kern="1200" dirty="0">
                        <a:solidFill>
                          <a:schemeClr val="dk1"/>
                        </a:solidFill>
                        <a:latin typeface="+mn-lt"/>
                        <a:ea typeface="+mn-ea"/>
                        <a:cs typeface="+mn-cs"/>
                      </a:endParaRPr>
                    </a:p>
                    <a:p>
                      <a:pPr marL="285750" indent="-285750">
                        <a:buFont typeface="Arial" pitchFamily="34" charset="0"/>
                        <a:buChar char="•"/>
                      </a:pPr>
                      <a:endParaRPr lang="en-US" sz="1800" kern="1200" dirty="0">
                        <a:solidFill>
                          <a:schemeClr val="dk1"/>
                        </a:solidFill>
                        <a:latin typeface="+mn-lt"/>
                        <a:ea typeface="+mn-ea"/>
                        <a:cs typeface="+mn-cs"/>
                      </a:endParaRPr>
                    </a:p>
                    <a:p>
                      <a:pPr marL="285750" indent="-285750">
                        <a:buFont typeface="Arial" pitchFamily="34" charset="0"/>
                        <a:buChar char="•"/>
                      </a:pPr>
                      <a:r>
                        <a:rPr lang="en-US" sz="1800" kern="1200" dirty="0">
                          <a:solidFill>
                            <a:schemeClr val="dk1"/>
                          </a:solidFill>
                          <a:latin typeface="+mn-lt"/>
                          <a:ea typeface="+mn-ea"/>
                          <a:cs typeface="+mn-cs"/>
                        </a:rPr>
                        <a:t>The scope of information that researchers can obtain is narrow.</a:t>
                      </a:r>
                      <a:endParaRPr lang="en-US" sz="1800" dirty="0"/>
                    </a:p>
                  </a:txBody>
                  <a:tcPr marL="91441" marR="91441" marT="45726" marB="45726"/>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59340" cy="881063"/>
          </a:xfrm>
        </p:spPr>
        <p:txBody>
          <a:bodyPr/>
          <a:lstStyle/>
          <a:p>
            <a:r>
              <a:rPr lang="en-US" dirty="0"/>
              <a:t>Combining qualitative and quantitative method: </a:t>
            </a:r>
            <a:r>
              <a:rPr lang="en-US" b="1" dirty="0"/>
              <a:t>Mixed method</a:t>
            </a:r>
            <a:br>
              <a:rPr lang="en-US" dirty="0"/>
            </a:br>
            <a:endParaRPr lang="en-US" dirty="0"/>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15</a:t>
            </a:fld>
            <a:endParaRPr lang="en-US"/>
          </a:p>
        </p:txBody>
      </p:sp>
      <p:sp>
        <p:nvSpPr>
          <p:cNvPr id="5" name="Rectangle 4">
            <a:extLst>
              <a:ext uri="{FF2B5EF4-FFF2-40B4-BE49-F238E27FC236}">
                <a16:creationId xmlns:a16="http://schemas.microsoft.com/office/drawing/2014/main" id="{B73A2426-3284-4992-BBEC-D3056290D369}"/>
              </a:ext>
            </a:extLst>
          </p:cNvPr>
          <p:cNvSpPr/>
          <p:nvPr/>
        </p:nvSpPr>
        <p:spPr>
          <a:xfrm>
            <a:off x="2192697" y="1818346"/>
            <a:ext cx="5123171"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Qualitative method</a:t>
            </a:r>
          </a:p>
        </p:txBody>
      </p:sp>
      <p:sp>
        <p:nvSpPr>
          <p:cNvPr id="6" name="Rectangle 5">
            <a:extLst>
              <a:ext uri="{FF2B5EF4-FFF2-40B4-BE49-F238E27FC236}">
                <a16:creationId xmlns:a16="http://schemas.microsoft.com/office/drawing/2014/main" id="{9C3AB6CA-92A4-4F08-A6C7-726A0A39F675}"/>
              </a:ext>
            </a:extLst>
          </p:cNvPr>
          <p:cNvSpPr/>
          <p:nvPr/>
        </p:nvSpPr>
        <p:spPr>
          <a:xfrm>
            <a:off x="1999425" y="4519059"/>
            <a:ext cx="5509714"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Quantitative method</a:t>
            </a:r>
          </a:p>
        </p:txBody>
      </p:sp>
      <p:sp>
        <p:nvSpPr>
          <p:cNvPr id="7" name="Arrow: Curved Right 6">
            <a:extLst>
              <a:ext uri="{FF2B5EF4-FFF2-40B4-BE49-F238E27FC236}">
                <a16:creationId xmlns:a16="http://schemas.microsoft.com/office/drawing/2014/main" id="{DF70B92D-91E6-44FB-A731-C569488524AA}"/>
              </a:ext>
            </a:extLst>
          </p:cNvPr>
          <p:cNvSpPr/>
          <p:nvPr/>
        </p:nvSpPr>
        <p:spPr>
          <a:xfrm>
            <a:off x="1659596" y="2345450"/>
            <a:ext cx="1314610" cy="34008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092BE8D8-2348-492A-9D53-EFC1C0CA9844}"/>
              </a:ext>
            </a:extLst>
          </p:cNvPr>
          <p:cNvSpPr/>
          <p:nvPr/>
        </p:nvSpPr>
        <p:spPr>
          <a:xfrm flipH="1" flipV="1">
            <a:off x="6405069" y="2303694"/>
            <a:ext cx="1378662" cy="33754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668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qualitative and quantitative method: </a:t>
            </a:r>
            <a:r>
              <a:rPr lang="en-US" b="1" dirty="0"/>
              <a:t>Mixed method</a:t>
            </a:r>
            <a:br>
              <a:rPr lang="en-US" dirty="0"/>
            </a:br>
            <a:endParaRPr lang="en-US" dirty="0"/>
          </a:p>
        </p:txBody>
      </p:sp>
      <p:sp>
        <p:nvSpPr>
          <p:cNvPr id="3" name="Content Placeholder 2"/>
          <p:cNvSpPr>
            <a:spLocks noGrp="1"/>
          </p:cNvSpPr>
          <p:nvPr>
            <p:ph idx="1"/>
          </p:nvPr>
        </p:nvSpPr>
        <p:spPr>
          <a:xfrm>
            <a:off x="1338263" y="1579417"/>
            <a:ext cx="7761287" cy="4546745"/>
          </a:xfrm>
        </p:spPr>
        <p:txBody>
          <a:bodyPr/>
          <a:lstStyle/>
          <a:p>
            <a:r>
              <a:rPr lang="en-US" sz="2400" dirty="0"/>
              <a:t>Allows researchers to overcome limitations of each type of research method.</a:t>
            </a:r>
          </a:p>
          <a:p>
            <a:endParaRPr lang="en-US" sz="2400" dirty="0"/>
          </a:p>
          <a:p>
            <a:r>
              <a:rPr lang="en-US" sz="2400" dirty="0"/>
              <a:t>Researchers can begin with qualitative research to help them identify potential factors that explain the phenomenon of interest, then the quantitative research is conducted to test them with larger scope data. </a:t>
            </a:r>
          </a:p>
          <a:p>
            <a:endParaRPr lang="en-US" sz="2400" dirty="0"/>
          </a:p>
          <a:p>
            <a:r>
              <a:rPr lang="en-US" sz="2400" dirty="0"/>
              <a:t>Data that researchers obtained from qualitative research can be used to provide further explanations to the issues that cannot be explained by results from quantitative research</a:t>
            </a:r>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8FC9002-98C6-4230-B4F0-D45303E32426}" type="slidenum">
              <a:rPr lang="en-US"/>
              <a:pPr>
                <a:defRPr/>
              </a:pPr>
              <a:t>17</a:t>
            </a:fld>
            <a:endParaRPr lang="en-US"/>
          </a:p>
        </p:txBody>
      </p:sp>
      <p:sp>
        <p:nvSpPr>
          <p:cNvPr id="17411" name="Rectangle 2"/>
          <p:cNvSpPr>
            <a:spLocks noGrp="1" noChangeArrowheads="1"/>
          </p:cNvSpPr>
          <p:nvPr>
            <p:ph type="title"/>
          </p:nvPr>
        </p:nvSpPr>
        <p:spPr/>
        <p:txBody>
          <a:bodyPr lIns="92075" tIns="46038" rIns="92075" bIns="46038" anchor="ctr"/>
          <a:lstStyle/>
          <a:p>
            <a:pPr eaLnBrk="1" hangingPunct="1"/>
            <a:r>
              <a:rPr lang="en-US" dirty="0">
                <a:cs typeface="Tahoma" pitchFamily="34" charset="0"/>
              </a:rPr>
              <a:t>Qualitative vs Quantitative Research</a:t>
            </a:r>
          </a:p>
        </p:txBody>
      </p:sp>
      <p:sp>
        <p:nvSpPr>
          <p:cNvPr id="366595" name="Rectangle 3"/>
          <p:cNvSpPr>
            <a:spLocks noGrp="1" noChangeArrowheads="1"/>
          </p:cNvSpPr>
          <p:nvPr>
            <p:ph type="body" idx="1"/>
          </p:nvPr>
        </p:nvSpPr>
        <p:spPr>
          <a:xfrm>
            <a:off x="1023456" y="1084263"/>
            <a:ext cx="8120543" cy="5475928"/>
          </a:xfrm>
        </p:spPr>
        <p:txBody>
          <a:bodyPr lIns="92075" tIns="46038" rIns="92075" bIns="46038"/>
          <a:lstStyle/>
          <a:p>
            <a:pPr marL="114300" indent="0" eaLnBrk="1" hangingPunct="1">
              <a:buNone/>
            </a:pPr>
            <a:r>
              <a:rPr lang="en-US" sz="2400" b="1" dirty="0">
                <a:cs typeface="Times New Roman" pitchFamily="18" charset="0"/>
              </a:rPr>
              <a:t>Example: What make customers decide to buy a new product.</a:t>
            </a:r>
          </a:p>
          <a:p>
            <a:pPr marL="514350" lvl="1" indent="0" eaLnBrk="1" hangingPunct="1">
              <a:buNone/>
            </a:pPr>
            <a:r>
              <a:rPr lang="en-US" sz="2000" b="1" dirty="0">
                <a:cs typeface="Times New Roman" pitchFamily="18" charset="0"/>
              </a:rPr>
              <a:t>Start with Qualitative research</a:t>
            </a:r>
            <a:r>
              <a:rPr lang="en-US" sz="2000" dirty="0">
                <a:cs typeface="Times New Roman" pitchFamily="18" charset="0"/>
              </a:rPr>
              <a:t>:</a:t>
            </a:r>
          </a:p>
          <a:p>
            <a:pPr marL="857250" lvl="1" eaLnBrk="1" hangingPunct="1"/>
            <a:r>
              <a:rPr lang="en-US" sz="2000" i="0" dirty="0">
                <a:cs typeface="Times New Roman" pitchFamily="18" charset="0"/>
              </a:rPr>
              <a:t>Conduct an in-depth interview with a small group of target consumers (10-20 persons), asking them to describe in detail what are things that they expect from the product.</a:t>
            </a:r>
          </a:p>
          <a:p>
            <a:pPr marL="857250" lvl="1" eaLnBrk="1" hangingPunct="1"/>
            <a:r>
              <a:rPr lang="en-US" sz="2000" i="0" dirty="0">
                <a:latin typeface="+mj-lt"/>
                <a:cs typeface="Times New Roman" pitchFamily="18" charset="0"/>
              </a:rPr>
              <a:t>From the interview, most consumers mentioned that there are 5 factors (</a:t>
            </a:r>
            <a:r>
              <a:rPr lang="en-US" sz="2000" i="0" u="sng" dirty="0">
                <a:cs typeface="Cordia New" pitchFamily="34" charset="-34"/>
              </a:rPr>
              <a:t>quality</a:t>
            </a:r>
            <a:r>
              <a:rPr lang="en-US" sz="2000" i="0" dirty="0">
                <a:cs typeface="Cordia New" pitchFamily="34" charset="-34"/>
              </a:rPr>
              <a:t>, </a:t>
            </a:r>
            <a:r>
              <a:rPr lang="en-US" sz="2000" i="0" u="sng" dirty="0">
                <a:cs typeface="Cordia New" pitchFamily="34" charset="-34"/>
              </a:rPr>
              <a:t>design</a:t>
            </a:r>
            <a:r>
              <a:rPr lang="en-US" sz="2000" i="0" dirty="0">
                <a:cs typeface="Cordia New" pitchFamily="34" charset="-34"/>
              </a:rPr>
              <a:t>, </a:t>
            </a:r>
            <a:r>
              <a:rPr lang="en-US" sz="2000" i="0" u="sng" dirty="0">
                <a:cs typeface="Cordia New" pitchFamily="34" charset="-34"/>
              </a:rPr>
              <a:t>price</a:t>
            </a:r>
            <a:r>
              <a:rPr lang="en-US" sz="2000" i="0" dirty="0">
                <a:cs typeface="Cordia New" pitchFamily="34" charset="-34"/>
              </a:rPr>
              <a:t>, </a:t>
            </a:r>
            <a:r>
              <a:rPr lang="en-US" sz="2000" i="0" u="sng" dirty="0">
                <a:cs typeface="Cordia New" pitchFamily="34" charset="-34"/>
              </a:rPr>
              <a:t>promotion</a:t>
            </a:r>
            <a:r>
              <a:rPr lang="en-US" sz="2000" i="0" dirty="0">
                <a:cs typeface="Cordia New" pitchFamily="34" charset="-34"/>
              </a:rPr>
              <a:t>, </a:t>
            </a:r>
            <a:r>
              <a:rPr lang="en-US" sz="2000" i="0" u="sng" dirty="0">
                <a:cs typeface="Cordia New" pitchFamily="34" charset="-34"/>
              </a:rPr>
              <a:t>service</a:t>
            </a:r>
            <a:r>
              <a:rPr lang="en-US" sz="2000" i="0" dirty="0">
                <a:cs typeface="Cordia New" pitchFamily="34" charset="-34"/>
              </a:rPr>
              <a:t> </a:t>
            </a:r>
            <a:r>
              <a:rPr lang="en-US" sz="2000" i="0" dirty="0">
                <a:latin typeface="+mj-lt"/>
                <a:cs typeface="Cordia New" pitchFamily="34" charset="-34"/>
              </a:rPr>
              <a:t>) that they expect from the product</a:t>
            </a:r>
            <a:r>
              <a:rPr lang="en-US" sz="2000" dirty="0">
                <a:latin typeface="+mj-lt"/>
                <a:cs typeface="Cordia New" pitchFamily="34" charset="-34"/>
              </a:rPr>
              <a:t>.</a:t>
            </a:r>
          </a:p>
          <a:p>
            <a:pPr marL="457200" eaLnBrk="1" hangingPunct="1"/>
            <a:endParaRPr lang="en-US" sz="2000" dirty="0">
              <a:latin typeface="+mj-lt"/>
              <a:cs typeface="Cordia New" pitchFamily="34" charset="-34"/>
            </a:endParaRPr>
          </a:p>
          <a:p>
            <a:pPr marL="514350" lvl="1" indent="0" eaLnBrk="1" hangingPunct="1">
              <a:buNone/>
            </a:pPr>
            <a:r>
              <a:rPr lang="en-US" sz="2000" b="1" dirty="0">
                <a:cs typeface="Times New Roman" pitchFamily="18" charset="0"/>
              </a:rPr>
              <a:t>Follow up with Quantitative research</a:t>
            </a:r>
          </a:p>
          <a:p>
            <a:pPr marL="857250" lvl="1" eaLnBrk="1" hangingPunct="1"/>
            <a:r>
              <a:rPr lang="en-US" sz="2000" i="0" dirty="0">
                <a:latin typeface="+mj-lt"/>
                <a:cs typeface="Times New Roman" pitchFamily="18" charset="0"/>
              </a:rPr>
              <a:t>Designed the questionnaire to collect data from the random sample of 10,000 consumers, asking them to evaluate to what extent </a:t>
            </a:r>
            <a:r>
              <a:rPr lang="en-US" sz="2000" i="0" u="sng" dirty="0">
                <a:cs typeface="Cordia New" pitchFamily="34" charset="-34"/>
              </a:rPr>
              <a:t>quality</a:t>
            </a:r>
            <a:r>
              <a:rPr lang="en-US" sz="2000" i="0" dirty="0">
                <a:cs typeface="Cordia New" pitchFamily="34" charset="-34"/>
              </a:rPr>
              <a:t>, </a:t>
            </a:r>
            <a:r>
              <a:rPr lang="en-US" sz="2000" i="0" u="sng" dirty="0">
                <a:cs typeface="Cordia New" pitchFamily="34" charset="-34"/>
              </a:rPr>
              <a:t>design</a:t>
            </a:r>
            <a:r>
              <a:rPr lang="en-US" sz="2000" i="0" dirty="0">
                <a:cs typeface="Cordia New" pitchFamily="34" charset="-34"/>
              </a:rPr>
              <a:t>, </a:t>
            </a:r>
            <a:r>
              <a:rPr lang="en-US" sz="2000" i="0" u="sng" dirty="0">
                <a:cs typeface="Cordia New" pitchFamily="34" charset="-34"/>
              </a:rPr>
              <a:t>price</a:t>
            </a:r>
            <a:r>
              <a:rPr lang="en-US" sz="2000" i="0" dirty="0">
                <a:cs typeface="Cordia New" pitchFamily="34" charset="-34"/>
              </a:rPr>
              <a:t>, </a:t>
            </a:r>
            <a:r>
              <a:rPr lang="en-US" sz="2000" i="0" u="sng" dirty="0">
                <a:cs typeface="Cordia New" pitchFamily="34" charset="-34"/>
              </a:rPr>
              <a:t>promotion</a:t>
            </a:r>
            <a:r>
              <a:rPr lang="en-US" sz="2000" i="0" dirty="0">
                <a:cs typeface="Cordia New" pitchFamily="34" charset="-34"/>
              </a:rPr>
              <a:t>, </a:t>
            </a:r>
            <a:r>
              <a:rPr lang="en-US" sz="2000" i="0" u="sng" dirty="0">
                <a:cs typeface="Cordia New" pitchFamily="34" charset="-34"/>
              </a:rPr>
              <a:t>service</a:t>
            </a:r>
            <a:r>
              <a:rPr lang="en-US" sz="2000" i="0" dirty="0">
                <a:cs typeface="Cordia New" pitchFamily="34" charset="-34"/>
              </a:rPr>
              <a:t> matter for them.</a:t>
            </a:r>
          </a:p>
          <a:p>
            <a:pPr marL="857250" lvl="1" eaLnBrk="1" hangingPunct="1"/>
            <a:r>
              <a:rPr lang="en-US" sz="2000" i="0" dirty="0">
                <a:latin typeface="+mj-lt"/>
                <a:cs typeface="Cordia New" pitchFamily="34" charset="-34"/>
              </a:rPr>
              <a:t>Use the statistical analysis to confirm which factors are significantly important.</a:t>
            </a:r>
            <a:endParaRPr lang="en-US" sz="2000" i="0" dirty="0">
              <a:latin typeface="+mj-lt"/>
              <a:cs typeface="Times New Roman" pitchFamily="18" charset="0"/>
            </a:endParaRPr>
          </a:p>
          <a:p>
            <a:pPr marL="114300" indent="0" eaLnBrk="1" hangingPunct="1">
              <a:buNone/>
            </a:pPr>
            <a:endParaRPr lang="en-US" dirty="0">
              <a:cs typeface="Times New Roman" pitchFamily="18" charset="0"/>
            </a:endParaRPr>
          </a:p>
          <a:p>
            <a:pPr eaLnBrk="1" hangingPunct="1"/>
            <a:endParaRPr lang="en-US" dirty="0">
              <a:cs typeface="Times New Roman" pitchFamily="18" charset="0"/>
            </a:endParaRPr>
          </a:p>
        </p:txBody>
      </p:sp>
    </p:spTree>
    <p:extLst>
      <p:ext uri="{BB962C8B-B14F-4D97-AF65-F5344CB8AC3E}">
        <p14:creationId xmlns:p14="http://schemas.microsoft.com/office/powerpoint/2010/main" val="301746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595">
                                            <p:txEl>
                                              <p:pRg st="2" end="2"/>
                                            </p:txEl>
                                          </p:spTgt>
                                        </p:tgtEl>
                                        <p:attrNameLst>
                                          <p:attrName>style.visibility</p:attrName>
                                        </p:attrNameLst>
                                      </p:cBhvr>
                                      <p:to>
                                        <p:strVal val="visible"/>
                                      </p:to>
                                    </p:set>
                                    <p:animEffect transition="in" filter="fade">
                                      <p:cBhvr>
                                        <p:cTn id="7" dur="500"/>
                                        <p:tgtEl>
                                          <p:spTgt spid="3665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595">
                                            <p:txEl>
                                              <p:pRg st="3" end="3"/>
                                            </p:txEl>
                                          </p:spTgt>
                                        </p:tgtEl>
                                        <p:attrNameLst>
                                          <p:attrName>style.visibility</p:attrName>
                                        </p:attrNameLst>
                                      </p:cBhvr>
                                      <p:to>
                                        <p:strVal val="visible"/>
                                      </p:to>
                                    </p:set>
                                    <p:animEffect transition="in" filter="fade">
                                      <p:cBhvr>
                                        <p:cTn id="12" dur="500"/>
                                        <p:tgtEl>
                                          <p:spTgt spid="3665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595">
                                            <p:txEl>
                                              <p:pRg st="5" end="5"/>
                                            </p:txEl>
                                          </p:spTgt>
                                        </p:tgtEl>
                                        <p:attrNameLst>
                                          <p:attrName>style.visibility</p:attrName>
                                        </p:attrNameLst>
                                      </p:cBhvr>
                                      <p:to>
                                        <p:strVal val="visible"/>
                                      </p:to>
                                    </p:set>
                                    <p:animEffect transition="in" filter="fade">
                                      <p:cBhvr>
                                        <p:cTn id="17" dur="500"/>
                                        <p:tgtEl>
                                          <p:spTgt spid="3665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595">
                                            <p:txEl>
                                              <p:pRg st="6" end="6"/>
                                            </p:txEl>
                                          </p:spTgt>
                                        </p:tgtEl>
                                        <p:attrNameLst>
                                          <p:attrName>style.visibility</p:attrName>
                                        </p:attrNameLst>
                                      </p:cBhvr>
                                      <p:to>
                                        <p:strVal val="visible"/>
                                      </p:to>
                                    </p:set>
                                    <p:animEffect transition="in" filter="fade">
                                      <p:cBhvr>
                                        <p:cTn id="22" dur="500"/>
                                        <p:tgtEl>
                                          <p:spTgt spid="3665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6595">
                                            <p:txEl>
                                              <p:pRg st="7" end="7"/>
                                            </p:txEl>
                                          </p:spTgt>
                                        </p:tgtEl>
                                        <p:attrNameLst>
                                          <p:attrName>style.visibility</p:attrName>
                                        </p:attrNameLst>
                                      </p:cBhvr>
                                      <p:to>
                                        <p:strVal val="visible"/>
                                      </p:to>
                                    </p:set>
                                    <p:animEffect transition="in" filter="fade">
                                      <p:cBhvr>
                                        <p:cTn id="27" dur="500"/>
                                        <p:tgtEl>
                                          <p:spTgt spid="366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8FC9002-98C6-4230-B4F0-D45303E32426}" type="slidenum">
              <a:rPr lang="en-US"/>
              <a:pPr>
                <a:defRPr/>
              </a:pPr>
              <a:t>18</a:t>
            </a:fld>
            <a:endParaRPr lang="en-US"/>
          </a:p>
        </p:txBody>
      </p:sp>
      <p:sp>
        <p:nvSpPr>
          <p:cNvPr id="17411" name="Rectangle 2"/>
          <p:cNvSpPr>
            <a:spLocks noGrp="1" noChangeArrowheads="1"/>
          </p:cNvSpPr>
          <p:nvPr>
            <p:ph type="title"/>
          </p:nvPr>
        </p:nvSpPr>
        <p:spPr/>
        <p:txBody>
          <a:bodyPr lIns="92075" tIns="46038" rIns="92075" bIns="46038" anchor="ctr"/>
          <a:lstStyle/>
          <a:p>
            <a:pPr eaLnBrk="1" hangingPunct="1"/>
            <a:r>
              <a:rPr lang="en-US" dirty="0">
                <a:cs typeface="Tahoma" pitchFamily="34" charset="0"/>
              </a:rPr>
              <a:t>Qualitative vs Quantitative Research</a:t>
            </a:r>
          </a:p>
        </p:txBody>
      </p:sp>
      <p:sp>
        <p:nvSpPr>
          <p:cNvPr id="366595" name="Rectangle 3"/>
          <p:cNvSpPr>
            <a:spLocks noGrp="1" noChangeArrowheads="1"/>
          </p:cNvSpPr>
          <p:nvPr>
            <p:ph type="body" idx="1"/>
          </p:nvPr>
        </p:nvSpPr>
        <p:spPr>
          <a:xfrm>
            <a:off x="1023456" y="1084263"/>
            <a:ext cx="8120543" cy="5475928"/>
          </a:xfrm>
        </p:spPr>
        <p:txBody>
          <a:bodyPr lIns="92075" tIns="46038" rIns="92075" bIns="46038"/>
          <a:lstStyle/>
          <a:p>
            <a:pPr marL="114300" indent="0" eaLnBrk="1" hangingPunct="1">
              <a:buNone/>
            </a:pPr>
            <a:r>
              <a:rPr lang="en-US" sz="2400" b="1" dirty="0">
                <a:cs typeface="Times New Roman" pitchFamily="18" charset="0"/>
              </a:rPr>
              <a:t>Example: What make customers decide to buy a new product.</a:t>
            </a:r>
          </a:p>
          <a:p>
            <a:pPr marL="514350" lvl="1" indent="0" eaLnBrk="1" hangingPunct="1">
              <a:buNone/>
            </a:pPr>
            <a:r>
              <a:rPr lang="en-US" sz="2000" b="1" dirty="0">
                <a:cs typeface="Times New Roman" pitchFamily="18" charset="0"/>
              </a:rPr>
              <a:t>Start with Quantitative research</a:t>
            </a:r>
            <a:r>
              <a:rPr lang="en-US" sz="2000" dirty="0">
                <a:cs typeface="Times New Roman" pitchFamily="18" charset="0"/>
              </a:rPr>
              <a:t>:</a:t>
            </a:r>
          </a:p>
          <a:p>
            <a:pPr marL="857250" lvl="1" eaLnBrk="1" hangingPunct="1"/>
            <a:r>
              <a:rPr lang="en-US" sz="2000" i="0" dirty="0">
                <a:cs typeface="Times New Roman" pitchFamily="18" charset="0"/>
              </a:rPr>
              <a:t>From literature review, previous research indicates that </a:t>
            </a:r>
            <a:r>
              <a:rPr lang="en-US" sz="2000" i="0" u="sng" dirty="0">
                <a:cs typeface="Cordia New" pitchFamily="34" charset="-34"/>
              </a:rPr>
              <a:t>quality</a:t>
            </a:r>
            <a:r>
              <a:rPr lang="en-US" sz="2000" i="0" dirty="0">
                <a:cs typeface="Cordia New" pitchFamily="34" charset="-34"/>
              </a:rPr>
              <a:t>, </a:t>
            </a:r>
            <a:r>
              <a:rPr lang="en-US" sz="2000" i="0" u="sng" dirty="0">
                <a:cs typeface="Cordia New" pitchFamily="34" charset="-34"/>
              </a:rPr>
              <a:t>design</a:t>
            </a:r>
            <a:r>
              <a:rPr lang="en-US" sz="2000" i="0" dirty="0">
                <a:cs typeface="Cordia New" pitchFamily="34" charset="-34"/>
              </a:rPr>
              <a:t>, </a:t>
            </a:r>
            <a:r>
              <a:rPr lang="en-US" sz="2000" i="0" u="sng" dirty="0">
                <a:cs typeface="Cordia New" pitchFamily="34" charset="-34"/>
              </a:rPr>
              <a:t>price</a:t>
            </a:r>
            <a:r>
              <a:rPr lang="en-US" sz="2000" i="0" dirty="0">
                <a:cs typeface="Cordia New" pitchFamily="34" charset="-34"/>
              </a:rPr>
              <a:t>, </a:t>
            </a:r>
            <a:r>
              <a:rPr lang="en-US" sz="2000" i="0" u="sng" dirty="0">
                <a:cs typeface="Cordia New" pitchFamily="34" charset="-34"/>
              </a:rPr>
              <a:t>promotion</a:t>
            </a:r>
            <a:r>
              <a:rPr lang="en-US" sz="2000" i="0" dirty="0">
                <a:cs typeface="Cordia New" pitchFamily="34" charset="-34"/>
              </a:rPr>
              <a:t>, </a:t>
            </a:r>
            <a:r>
              <a:rPr lang="en-US" sz="2000" i="0" u="sng" dirty="0">
                <a:cs typeface="Cordia New" pitchFamily="34" charset="-34"/>
              </a:rPr>
              <a:t>service</a:t>
            </a:r>
            <a:r>
              <a:rPr lang="en-US" sz="2000" i="0" dirty="0">
                <a:cs typeface="Cordia New" pitchFamily="34" charset="-34"/>
              </a:rPr>
              <a:t> are factors that affect buying decision.</a:t>
            </a:r>
          </a:p>
          <a:p>
            <a:pPr marL="857250" lvl="1" eaLnBrk="1" hangingPunct="1"/>
            <a:r>
              <a:rPr lang="en-US" sz="2000" i="0" dirty="0">
                <a:cs typeface="Times New Roman" pitchFamily="18" charset="0"/>
              </a:rPr>
              <a:t>Test this idea by using the questionnaire to collect data from the random sample of 10,000 consumers, </a:t>
            </a:r>
            <a:r>
              <a:rPr lang="en-US" sz="2000" i="0" dirty="0">
                <a:cs typeface="Cordia New" pitchFamily="34" charset="-34"/>
              </a:rPr>
              <a:t>Use the statistical analysis to confirm which factors are significantly important.</a:t>
            </a:r>
          </a:p>
          <a:p>
            <a:pPr marL="857250" lvl="1" eaLnBrk="1" hangingPunct="1"/>
            <a:r>
              <a:rPr lang="en-US" sz="2000" i="0" dirty="0">
                <a:cs typeface="Cordia New" pitchFamily="34" charset="-34"/>
              </a:rPr>
              <a:t>Found out that only </a:t>
            </a:r>
            <a:r>
              <a:rPr lang="en-US" sz="2000" i="0" u="sng" dirty="0">
                <a:cs typeface="Cordia New" pitchFamily="34" charset="-34"/>
              </a:rPr>
              <a:t>quality</a:t>
            </a:r>
            <a:r>
              <a:rPr lang="en-US" sz="2000" i="0" dirty="0">
                <a:cs typeface="Cordia New" pitchFamily="34" charset="-34"/>
              </a:rPr>
              <a:t>, </a:t>
            </a:r>
            <a:r>
              <a:rPr lang="en-US" sz="2000" i="0" u="sng" dirty="0">
                <a:cs typeface="Cordia New" pitchFamily="34" charset="-34"/>
              </a:rPr>
              <a:t>promotion</a:t>
            </a:r>
            <a:r>
              <a:rPr lang="en-US" sz="2000" i="0" dirty="0">
                <a:cs typeface="Cordia New" pitchFamily="34" charset="-34"/>
              </a:rPr>
              <a:t>, </a:t>
            </a:r>
            <a:r>
              <a:rPr lang="en-US" sz="2000" i="0" u="sng" dirty="0">
                <a:cs typeface="Cordia New" pitchFamily="34" charset="-34"/>
              </a:rPr>
              <a:t>service</a:t>
            </a:r>
            <a:r>
              <a:rPr lang="en-US" sz="2000" i="0" dirty="0">
                <a:cs typeface="Cordia New" pitchFamily="34" charset="-34"/>
              </a:rPr>
              <a:t> matter. However, the results showed that </a:t>
            </a:r>
            <a:r>
              <a:rPr lang="en-US" sz="2000" i="0" u="sng" dirty="0">
                <a:cs typeface="Times New Roman" pitchFamily="18" charset="0"/>
              </a:rPr>
              <a:t>design</a:t>
            </a:r>
            <a:r>
              <a:rPr lang="en-US" sz="2000" i="0" dirty="0">
                <a:cs typeface="Times New Roman" pitchFamily="18" charset="0"/>
              </a:rPr>
              <a:t> and </a:t>
            </a:r>
            <a:r>
              <a:rPr lang="en-US" sz="2000" i="0" u="sng" dirty="0">
                <a:cs typeface="Times New Roman" pitchFamily="18" charset="0"/>
              </a:rPr>
              <a:t>price</a:t>
            </a:r>
            <a:r>
              <a:rPr lang="en-US" sz="2000" i="0" dirty="0">
                <a:cs typeface="Times New Roman" pitchFamily="18" charset="0"/>
              </a:rPr>
              <a:t> are not important.</a:t>
            </a:r>
            <a:endParaRPr lang="en-US" sz="2000" dirty="0">
              <a:cs typeface="Times New Roman" pitchFamily="18" charset="0"/>
            </a:endParaRPr>
          </a:p>
          <a:p>
            <a:pPr marL="114300" indent="0" eaLnBrk="1" hangingPunct="1">
              <a:buNone/>
            </a:pPr>
            <a:endParaRPr lang="en-US" sz="2000" dirty="0">
              <a:latin typeface="+mj-lt"/>
              <a:cs typeface="Cordia New" pitchFamily="34" charset="-34"/>
            </a:endParaRPr>
          </a:p>
          <a:p>
            <a:pPr marL="514350" lvl="1" indent="0" eaLnBrk="1" hangingPunct="1">
              <a:buNone/>
            </a:pPr>
            <a:r>
              <a:rPr lang="en-US" sz="2000" b="1" dirty="0">
                <a:cs typeface="Times New Roman" pitchFamily="18" charset="0"/>
              </a:rPr>
              <a:t>Follow up with Qualitative research</a:t>
            </a:r>
          </a:p>
          <a:p>
            <a:pPr marL="857250" lvl="1" eaLnBrk="1" hangingPunct="1"/>
            <a:r>
              <a:rPr lang="en-US" sz="2000" i="0" dirty="0">
                <a:cs typeface="Times New Roman" pitchFamily="18" charset="0"/>
              </a:rPr>
              <a:t>Conduct an in-depth interview with a small group of target consumers (30 persons), asking them to describe in detail why </a:t>
            </a:r>
            <a:r>
              <a:rPr lang="en-US" sz="2000" i="0" u="sng" dirty="0">
                <a:cs typeface="Times New Roman" pitchFamily="18" charset="0"/>
              </a:rPr>
              <a:t>design</a:t>
            </a:r>
            <a:r>
              <a:rPr lang="en-US" sz="2000" i="0" dirty="0">
                <a:cs typeface="Times New Roman" pitchFamily="18" charset="0"/>
              </a:rPr>
              <a:t> and </a:t>
            </a:r>
            <a:r>
              <a:rPr lang="en-US" sz="2000" i="0" u="sng" dirty="0">
                <a:cs typeface="Times New Roman" pitchFamily="18" charset="0"/>
              </a:rPr>
              <a:t>price</a:t>
            </a:r>
            <a:r>
              <a:rPr lang="en-US" sz="2000" i="0" dirty="0">
                <a:cs typeface="Times New Roman" pitchFamily="18" charset="0"/>
              </a:rPr>
              <a:t> are not important.</a:t>
            </a:r>
            <a:endParaRPr lang="en-US" dirty="0">
              <a:cs typeface="Times New Roman" pitchFamily="18" charset="0"/>
            </a:endParaRPr>
          </a:p>
          <a:p>
            <a:pPr eaLnBrk="1" hangingPunct="1"/>
            <a:endParaRPr lang="en-US" dirty="0">
              <a:cs typeface="Times New Roman" pitchFamily="18" charset="0"/>
            </a:endParaRPr>
          </a:p>
        </p:txBody>
      </p:sp>
    </p:spTree>
    <p:extLst>
      <p:ext uri="{BB962C8B-B14F-4D97-AF65-F5344CB8AC3E}">
        <p14:creationId xmlns:p14="http://schemas.microsoft.com/office/powerpoint/2010/main" val="125930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595">
                                            <p:txEl>
                                              <p:pRg st="2" end="2"/>
                                            </p:txEl>
                                          </p:spTgt>
                                        </p:tgtEl>
                                        <p:attrNameLst>
                                          <p:attrName>style.visibility</p:attrName>
                                        </p:attrNameLst>
                                      </p:cBhvr>
                                      <p:to>
                                        <p:strVal val="visible"/>
                                      </p:to>
                                    </p:set>
                                    <p:animEffect transition="in" filter="fade">
                                      <p:cBhvr>
                                        <p:cTn id="7" dur="500"/>
                                        <p:tgtEl>
                                          <p:spTgt spid="3665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595">
                                            <p:txEl>
                                              <p:pRg st="3" end="3"/>
                                            </p:txEl>
                                          </p:spTgt>
                                        </p:tgtEl>
                                        <p:attrNameLst>
                                          <p:attrName>style.visibility</p:attrName>
                                        </p:attrNameLst>
                                      </p:cBhvr>
                                      <p:to>
                                        <p:strVal val="visible"/>
                                      </p:to>
                                    </p:set>
                                    <p:animEffect transition="in" filter="fade">
                                      <p:cBhvr>
                                        <p:cTn id="12" dur="500"/>
                                        <p:tgtEl>
                                          <p:spTgt spid="3665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595">
                                            <p:txEl>
                                              <p:pRg st="4" end="4"/>
                                            </p:txEl>
                                          </p:spTgt>
                                        </p:tgtEl>
                                        <p:attrNameLst>
                                          <p:attrName>style.visibility</p:attrName>
                                        </p:attrNameLst>
                                      </p:cBhvr>
                                      <p:to>
                                        <p:strVal val="visible"/>
                                      </p:to>
                                    </p:set>
                                    <p:animEffect transition="in" filter="fade">
                                      <p:cBhvr>
                                        <p:cTn id="17" dur="500"/>
                                        <p:tgtEl>
                                          <p:spTgt spid="3665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595">
                                            <p:txEl>
                                              <p:pRg st="6" end="6"/>
                                            </p:txEl>
                                          </p:spTgt>
                                        </p:tgtEl>
                                        <p:attrNameLst>
                                          <p:attrName>style.visibility</p:attrName>
                                        </p:attrNameLst>
                                      </p:cBhvr>
                                      <p:to>
                                        <p:strVal val="visible"/>
                                      </p:to>
                                    </p:set>
                                    <p:animEffect transition="in" filter="fade">
                                      <p:cBhvr>
                                        <p:cTn id="22" dur="500"/>
                                        <p:tgtEl>
                                          <p:spTgt spid="36659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66595">
                                            <p:txEl>
                                              <p:pRg st="7" end="7"/>
                                            </p:txEl>
                                          </p:spTgt>
                                        </p:tgtEl>
                                        <p:attrNameLst>
                                          <p:attrName>style.visibility</p:attrName>
                                        </p:attrNameLst>
                                      </p:cBhvr>
                                      <p:to>
                                        <p:strVal val="visible"/>
                                      </p:to>
                                    </p:set>
                                    <p:animEffect transition="in" filter="fade">
                                      <p:cBhvr>
                                        <p:cTn id="25" dur="500"/>
                                        <p:tgtEl>
                                          <p:spTgt spid="366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a:t>
            </a:r>
          </a:p>
        </p:txBody>
      </p:sp>
      <p:sp>
        <p:nvSpPr>
          <p:cNvPr id="3" name="Content Placeholder 2"/>
          <p:cNvSpPr>
            <a:spLocks noGrp="1"/>
          </p:cNvSpPr>
          <p:nvPr>
            <p:ph idx="1"/>
          </p:nvPr>
        </p:nvSpPr>
        <p:spPr/>
        <p:txBody>
          <a:bodyPr/>
          <a:lstStyle/>
          <a:p>
            <a:r>
              <a:rPr lang="en-US" sz="2800" dirty="0"/>
              <a:t>Search 2 papers in the journal database including:</a:t>
            </a:r>
          </a:p>
          <a:p>
            <a:pPr lvl="1"/>
            <a:r>
              <a:rPr lang="en-US" sz="2400" dirty="0"/>
              <a:t>1 qualitative paper</a:t>
            </a:r>
          </a:p>
          <a:p>
            <a:pPr lvl="1"/>
            <a:r>
              <a:rPr lang="en-US" sz="2400" dirty="0"/>
              <a:t>1 quantitative paper</a:t>
            </a:r>
          </a:p>
          <a:p>
            <a:r>
              <a:rPr lang="en-US" sz="2800" dirty="0"/>
              <a:t>Write a few sentences about the main idea of each paper.</a:t>
            </a:r>
          </a:p>
          <a:p>
            <a:r>
              <a:rPr lang="en-US" sz="2800" dirty="0"/>
              <a:t>Explain why a paper is qualitative research and another one is a quantitative research?  </a:t>
            </a:r>
            <a:br>
              <a:rPr lang="en-US" sz="2800" dirty="0"/>
            </a:br>
            <a:r>
              <a:rPr lang="en-US" sz="2800" dirty="0"/>
              <a:t>Please use the criteria from the lecture as much as you can to support your answer.</a:t>
            </a:r>
          </a:p>
          <a:p>
            <a:endParaRPr lang="en-US" sz="2800" dirty="0"/>
          </a:p>
          <a:p>
            <a:r>
              <a:rPr lang="en-US" sz="2800" dirty="0"/>
              <a:t>Please submit the assignment (with the selected papers) by email before the next class.</a:t>
            </a:r>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19</a:t>
            </a:fld>
            <a:endParaRPr lang="en-US"/>
          </a:p>
        </p:txBody>
      </p:sp>
    </p:spTree>
    <p:extLst>
      <p:ext uri="{BB962C8B-B14F-4D97-AF65-F5344CB8AC3E}">
        <p14:creationId xmlns:p14="http://schemas.microsoft.com/office/powerpoint/2010/main" val="270492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7A8DAE4-C6D4-4C41-BE53-23F02507143B}"/>
              </a:ext>
            </a:extLst>
          </p:cNvPr>
          <p:cNvPicPr>
            <a:picLocks noChangeAspect="1"/>
          </p:cNvPicPr>
          <p:nvPr/>
        </p:nvPicPr>
        <p:blipFill>
          <a:blip r:embed="rId3"/>
          <a:stretch>
            <a:fillRect/>
          </a:stretch>
        </p:blipFill>
        <p:spPr>
          <a:xfrm>
            <a:off x="2062432" y="2081755"/>
            <a:ext cx="6457950" cy="4414295"/>
          </a:xfrm>
          <a:prstGeom prst="rect">
            <a:avLst/>
          </a:prstGeom>
        </p:spPr>
      </p:pic>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2</a:t>
            </a:fld>
            <a:endParaRPr lang="en-US"/>
          </a:p>
        </p:txBody>
      </p:sp>
      <p:sp>
        <p:nvSpPr>
          <p:cNvPr id="15363" name="Rectangle 6"/>
          <p:cNvSpPr>
            <a:spLocks noGrp="1" noChangeArrowheads="1"/>
          </p:cNvSpPr>
          <p:nvPr>
            <p:ph type="title"/>
          </p:nvPr>
        </p:nvSpPr>
        <p:spPr/>
        <p:txBody>
          <a:bodyPr/>
          <a:lstStyle/>
          <a:p>
            <a:pPr eaLnBrk="1" hangingPunct="1"/>
            <a:r>
              <a:rPr lang="en-US" dirty="0">
                <a:cs typeface="Tahoma" pitchFamily="34" charset="0"/>
              </a:rPr>
              <a:t>What is research?</a:t>
            </a:r>
          </a:p>
        </p:txBody>
      </p:sp>
      <p:sp>
        <p:nvSpPr>
          <p:cNvPr id="8" name="Rectangle 7"/>
          <p:cNvSpPr/>
          <p:nvPr/>
        </p:nvSpPr>
        <p:spPr>
          <a:xfrm>
            <a:off x="1300163" y="1102188"/>
            <a:ext cx="994119"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t>
            </a:r>
          </a:p>
        </p:txBody>
      </p:sp>
      <p:sp>
        <p:nvSpPr>
          <p:cNvPr id="9" name="Rectangle 8"/>
          <p:cNvSpPr/>
          <p:nvPr/>
        </p:nvSpPr>
        <p:spPr>
          <a:xfrm>
            <a:off x="2652312" y="1102188"/>
            <a:ext cx="2315378"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Search</a:t>
            </a:r>
          </a:p>
        </p:txBody>
      </p:sp>
      <p:sp>
        <p:nvSpPr>
          <p:cNvPr id="10" name="Rectangle 9"/>
          <p:cNvSpPr/>
          <p:nvPr/>
        </p:nvSpPr>
        <p:spPr>
          <a:xfrm>
            <a:off x="5762782" y="1102188"/>
            <a:ext cx="3067122"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a:t>
            </a:r>
          </a:p>
        </p:txBody>
      </p:sp>
      <p:sp>
        <p:nvSpPr>
          <p:cNvPr id="12" name="Rectangle 11"/>
          <p:cNvSpPr/>
          <p:nvPr/>
        </p:nvSpPr>
        <p:spPr>
          <a:xfrm>
            <a:off x="2211421" y="1102188"/>
            <a:ext cx="567784" cy="1015663"/>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13" name="Rectangle 12"/>
          <p:cNvSpPr/>
          <p:nvPr/>
        </p:nvSpPr>
        <p:spPr>
          <a:xfrm>
            <a:off x="5007515" y="1102188"/>
            <a:ext cx="567784" cy="1015663"/>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A close up of a womans face&#10;&#10;Description automatically generated">
            <a:extLst>
              <a:ext uri="{FF2B5EF4-FFF2-40B4-BE49-F238E27FC236}">
                <a16:creationId xmlns:a16="http://schemas.microsoft.com/office/drawing/2014/main" id="{AF3F30EE-C0F5-4D26-BA9B-76ED8B08CD69}"/>
              </a:ext>
            </a:extLst>
          </p:cNvPr>
          <p:cNvPicPr>
            <a:picLocks noChangeAspect="1"/>
          </p:cNvPicPr>
          <p:nvPr/>
        </p:nvPicPr>
        <p:blipFill>
          <a:blip r:embed="rId3"/>
          <a:stretch>
            <a:fillRect/>
          </a:stretch>
        </p:blipFill>
        <p:spPr>
          <a:xfrm>
            <a:off x="2663551" y="1966117"/>
            <a:ext cx="3308624" cy="2481468"/>
          </a:xfrm>
          <a:prstGeom prst="rect">
            <a:avLst/>
          </a:prstGeom>
        </p:spPr>
      </p:pic>
      <p:pic>
        <p:nvPicPr>
          <p:cNvPr id="11" name="Picture 10">
            <a:extLst>
              <a:ext uri="{FF2B5EF4-FFF2-40B4-BE49-F238E27FC236}">
                <a16:creationId xmlns:a16="http://schemas.microsoft.com/office/drawing/2014/main" id="{E1B0AA12-C329-4609-B345-30CD1F56729D}"/>
              </a:ext>
            </a:extLst>
          </p:cNvPr>
          <p:cNvPicPr>
            <a:picLocks noChangeAspect="1"/>
          </p:cNvPicPr>
          <p:nvPr/>
        </p:nvPicPr>
        <p:blipFill>
          <a:blip r:embed="rId4"/>
          <a:stretch>
            <a:fillRect/>
          </a:stretch>
        </p:blipFill>
        <p:spPr>
          <a:xfrm>
            <a:off x="6520946" y="838199"/>
            <a:ext cx="2310804" cy="3529155"/>
          </a:xfrm>
          <a:prstGeom prst="rect">
            <a:avLst/>
          </a:prstGeom>
        </p:spPr>
      </p:pic>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3</a:t>
            </a:fld>
            <a:endParaRPr lang="en-US"/>
          </a:p>
        </p:txBody>
      </p:sp>
      <p:sp>
        <p:nvSpPr>
          <p:cNvPr id="15363" name="Rectangle 6"/>
          <p:cNvSpPr>
            <a:spLocks noGrp="1" noChangeArrowheads="1"/>
          </p:cNvSpPr>
          <p:nvPr>
            <p:ph type="title"/>
          </p:nvPr>
        </p:nvSpPr>
        <p:spPr/>
        <p:txBody>
          <a:bodyPr/>
          <a:lstStyle/>
          <a:p>
            <a:pPr lvl="0" eaLnBrk="1" hangingPunct="1">
              <a:defRPr/>
            </a:pPr>
            <a:r>
              <a:rPr lang="en-US" dirty="0"/>
              <a:t>Why do we do Research?</a:t>
            </a:r>
            <a:endParaRPr lang="en-US" dirty="0">
              <a:cs typeface="Tahoma" pitchFamily="34" charset="0"/>
            </a:endParaRPr>
          </a:p>
        </p:txBody>
      </p:sp>
      <p:pic>
        <p:nvPicPr>
          <p:cNvPr id="3" name="Picture 2" descr="A close up of a logo&#10;&#10;Description automatically generated">
            <a:extLst>
              <a:ext uri="{FF2B5EF4-FFF2-40B4-BE49-F238E27FC236}">
                <a16:creationId xmlns:a16="http://schemas.microsoft.com/office/drawing/2014/main" id="{F837A433-80D9-4B61-BFFB-5C0FEDC8A7F1}"/>
              </a:ext>
            </a:extLst>
          </p:cNvPr>
          <p:cNvPicPr>
            <a:picLocks noChangeAspect="1"/>
          </p:cNvPicPr>
          <p:nvPr/>
        </p:nvPicPr>
        <p:blipFill>
          <a:blip r:embed="rId5"/>
          <a:stretch>
            <a:fillRect/>
          </a:stretch>
        </p:blipFill>
        <p:spPr>
          <a:xfrm>
            <a:off x="1010921" y="3609414"/>
            <a:ext cx="2651760" cy="3026664"/>
          </a:xfrm>
          <a:prstGeom prst="rect">
            <a:avLst/>
          </a:prstGeom>
        </p:spPr>
      </p:pic>
      <p:sp>
        <p:nvSpPr>
          <p:cNvPr id="6" name="Rectangle 5">
            <a:extLst>
              <a:ext uri="{FF2B5EF4-FFF2-40B4-BE49-F238E27FC236}">
                <a16:creationId xmlns:a16="http://schemas.microsoft.com/office/drawing/2014/main" id="{BB68ABF6-9FCC-415E-94AD-F1DB35360B78}"/>
              </a:ext>
            </a:extLst>
          </p:cNvPr>
          <p:cNvSpPr/>
          <p:nvPr/>
        </p:nvSpPr>
        <p:spPr>
          <a:xfrm>
            <a:off x="1130002" y="1189477"/>
            <a:ext cx="5561105" cy="923330"/>
          </a:xfrm>
          <a:prstGeom prst="rect">
            <a:avLst/>
          </a:prstGeom>
        </p:spPr>
        <p:txBody>
          <a:bodyPr wrap="square">
            <a:spAutoFit/>
          </a:bodyPr>
          <a:lstStyle/>
          <a:p>
            <a:pPr lvl="0" fontAlgn="auto">
              <a:spcBef>
                <a:spcPct val="20000"/>
              </a:spcBef>
              <a:spcAft>
                <a:spcPts val="0"/>
              </a:spcAft>
              <a:buClr>
                <a:srgbClr val="D80202"/>
              </a:buClr>
              <a:buSzPct val="102000"/>
              <a:defRPr/>
            </a:pPr>
            <a:r>
              <a:rPr lang="en-US" sz="5400" b="1" dirty="0">
                <a:cs typeface="Times New Roman"/>
              </a:rPr>
              <a:t>To solve problems</a:t>
            </a:r>
          </a:p>
        </p:txBody>
      </p:sp>
      <p:pic>
        <p:nvPicPr>
          <p:cNvPr id="10" name="Picture 9" descr="A close up of a girl&#10;&#10;Description automatically generated">
            <a:extLst>
              <a:ext uri="{FF2B5EF4-FFF2-40B4-BE49-F238E27FC236}">
                <a16:creationId xmlns:a16="http://schemas.microsoft.com/office/drawing/2014/main" id="{1AFDAD6C-D86C-43B0-A3F3-0D2F8D40A008}"/>
              </a:ext>
            </a:extLst>
          </p:cNvPr>
          <p:cNvPicPr>
            <a:picLocks noChangeAspect="1"/>
          </p:cNvPicPr>
          <p:nvPr/>
        </p:nvPicPr>
        <p:blipFill>
          <a:blip r:embed="rId6"/>
          <a:stretch>
            <a:fillRect/>
          </a:stretch>
        </p:blipFill>
        <p:spPr>
          <a:xfrm>
            <a:off x="5314517" y="3998304"/>
            <a:ext cx="3626283" cy="2716212"/>
          </a:xfrm>
          <a:prstGeom prst="rect">
            <a:avLst/>
          </a:prstGeom>
        </p:spPr>
      </p:pic>
    </p:spTree>
    <p:extLst>
      <p:ext uri="{BB962C8B-B14F-4D97-AF65-F5344CB8AC3E}">
        <p14:creationId xmlns:p14="http://schemas.microsoft.com/office/powerpoint/2010/main" val="201059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descr="A picture containing drawing, ball&#10;&#10;Description automatically generated">
            <a:extLst>
              <a:ext uri="{FF2B5EF4-FFF2-40B4-BE49-F238E27FC236}">
                <a16:creationId xmlns:a16="http://schemas.microsoft.com/office/drawing/2014/main" id="{A23FCC0A-70D3-4B84-AF36-2B017C896393}"/>
              </a:ext>
            </a:extLst>
          </p:cNvPr>
          <p:cNvPicPr>
            <a:picLocks noChangeAspect="1"/>
          </p:cNvPicPr>
          <p:nvPr/>
        </p:nvPicPr>
        <p:blipFill>
          <a:blip r:embed="rId3"/>
          <a:stretch>
            <a:fillRect/>
          </a:stretch>
        </p:blipFill>
        <p:spPr>
          <a:xfrm>
            <a:off x="7235825" y="4581525"/>
            <a:ext cx="1819275" cy="1819275"/>
          </a:xfrm>
          <a:prstGeom prst="rect">
            <a:avLst/>
          </a:prstGeom>
        </p:spPr>
      </p:pic>
      <p:pic>
        <p:nvPicPr>
          <p:cNvPr id="14" name="Picture 13" descr="A picture containing implement, stationary&#10;&#10;Description automatically generated">
            <a:extLst>
              <a:ext uri="{FF2B5EF4-FFF2-40B4-BE49-F238E27FC236}">
                <a16:creationId xmlns:a16="http://schemas.microsoft.com/office/drawing/2014/main" id="{26EFF469-C5C9-46A5-8FF2-FD1C746F4419}"/>
              </a:ext>
            </a:extLst>
          </p:cNvPr>
          <p:cNvPicPr>
            <a:picLocks noChangeAspect="1"/>
          </p:cNvPicPr>
          <p:nvPr/>
        </p:nvPicPr>
        <p:blipFill>
          <a:blip r:embed="rId4"/>
          <a:stretch>
            <a:fillRect/>
          </a:stretch>
        </p:blipFill>
        <p:spPr>
          <a:xfrm>
            <a:off x="7178675" y="752475"/>
            <a:ext cx="2019300" cy="2938462"/>
          </a:xfrm>
          <a:prstGeom prst="rect">
            <a:avLst/>
          </a:prstGeom>
        </p:spPr>
      </p:pic>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4</a:t>
            </a:fld>
            <a:endParaRPr lang="en-US"/>
          </a:p>
        </p:txBody>
      </p:sp>
      <p:sp>
        <p:nvSpPr>
          <p:cNvPr id="15363" name="Rectangle 6"/>
          <p:cNvSpPr>
            <a:spLocks noGrp="1" noChangeArrowheads="1"/>
          </p:cNvSpPr>
          <p:nvPr>
            <p:ph type="title"/>
          </p:nvPr>
        </p:nvSpPr>
        <p:spPr/>
        <p:txBody>
          <a:bodyPr/>
          <a:lstStyle/>
          <a:p>
            <a:pPr lvl="0" eaLnBrk="1" hangingPunct="1">
              <a:defRPr/>
            </a:pPr>
            <a:r>
              <a:rPr lang="en-US" dirty="0"/>
              <a:t>Why do we do Research?</a:t>
            </a:r>
            <a:endParaRPr lang="en-US" dirty="0">
              <a:cs typeface="Tahoma" pitchFamily="34" charset="0"/>
            </a:endParaRPr>
          </a:p>
        </p:txBody>
      </p:sp>
      <p:sp>
        <p:nvSpPr>
          <p:cNvPr id="15" name="Rectangle 7"/>
          <p:cNvSpPr txBox="1">
            <a:spLocks noChangeArrowheads="1"/>
          </p:cNvSpPr>
          <p:nvPr/>
        </p:nvSpPr>
        <p:spPr bwMode="auto">
          <a:xfrm>
            <a:off x="941388" y="1209675"/>
            <a:ext cx="776128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fontAlgn="auto">
              <a:spcBef>
                <a:spcPct val="20000"/>
              </a:spcBef>
              <a:spcAft>
                <a:spcPts val="0"/>
              </a:spcAft>
              <a:buClr>
                <a:srgbClr val="D80202"/>
              </a:buClr>
              <a:buSzPct val="102000"/>
              <a:defRPr/>
            </a:pPr>
            <a:r>
              <a:rPr lang="en-US" sz="3200" dirty="0"/>
              <a:t>From academic perspectives:</a:t>
            </a:r>
          </a:p>
          <a:p>
            <a:pPr marL="800100" lvl="1" indent="-342900" fontAlgn="auto">
              <a:spcBef>
                <a:spcPct val="20000"/>
              </a:spcBef>
              <a:spcAft>
                <a:spcPts val="0"/>
              </a:spcAft>
              <a:buClr>
                <a:srgbClr val="D80202"/>
              </a:buClr>
              <a:buSzPct val="102000"/>
              <a:buFont typeface="Lucida Grande"/>
              <a:buChar char="•"/>
              <a:defRPr/>
            </a:pPr>
            <a:r>
              <a:rPr lang="en-US" sz="3200" dirty="0"/>
              <a:t>To facilitate learning. </a:t>
            </a:r>
          </a:p>
          <a:p>
            <a:pPr marL="800100" lvl="1" indent="-342900" fontAlgn="auto">
              <a:spcBef>
                <a:spcPct val="20000"/>
              </a:spcBef>
              <a:spcAft>
                <a:spcPts val="0"/>
              </a:spcAft>
              <a:buClr>
                <a:srgbClr val="D80202"/>
              </a:buClr>
              <a:buSzPct val="102000"/>
              <a:buFont typeface="Lucida Grande"/>
              <a:buChar char="•"/>
              <a:defRPr/>
            </a:pPr>
            <a:r>
              <a:rPr lang="en-US" sz="3200" dirty="0"/>
              <a:t>To extend prior knowledge.</a:t>
            </a:r>
          </a:p>
          <a:p>
            <a:pPr marL="800100" lvl="1" indent="-342900" fontAlgn="auto">
              <a:spcBef>
                <a:spcPct val="20000"/>
              </a:spcBef>
              <a:spcAft>
                <a:spcPts val="0"/>
              </a:spcAft>
              <a:buClr>
                <a:srgbClr val="D80202"/>
              </a:buClr>
              <a:buSzPct val="102000"/>
              <a:buFont typeface="Lucida Grande"/>
              <a:buChar char="•"/>
              <a:defRPr/>
            </a:pPr>
            <a:r>
              <a:rPr lang="en-US" sz="3200" dirty="0"/>
              <a:t>To confirm/disprove prior findings. </a:t>
            </a:r>
          </a:p>
          <a:p>
            <a:pPr marL="800100" lvl="1" indent="-342900" fontAlgn="auto">
              <a:spcBef>
                <a:spcPct val="20000"/>
              </a:spcBef>
              <a:spcAft>
                <a:spcPts val="0"/>
              </a:spcAft>
              <a:buClr>
                <a:srgbClr val="D80202"/>
              </a:buClr>
              <a:buSzPct val="102000"/>
              <a:buFont typeface="Lucida Grande"/>
              <a:buChar char="•"/>
              <a:defRPr/>
            </a:pPr>
            <a:endParaRPr lang="en-US" sz="3200" dirty="0"/>
          </a:p>
          <a:p>
            <a:pPr marL="342900" indent="-342900" fontAlgn="auto">
              <a:spcBef>
                <a:spcPct val="20000"/>
              </a:spcBef>
              <a:spcAft>
                <a:spcPts val="0"/>
              </a:spcAft>
              <a:buClr>
                <a:srgbClr val="D80202"/>
              </a:buClr>
              <a:buSzPct val="102000"/>
              <a:buFont typeface="Lucida Grande"/>
              <a:buChar char="•"/>
              <a:defRPr/>
            </a:pPr>
            <a:r>
              <a:rPr lang="en-US" sz="3200" dirty="0"/>
              <a:t>From business and </a:t>
            </a:r>
            <a:r>
              <a:rPr lang="en-US" sz="3200"/>
              <a:t>societal perspectives:</a:t>
            </a:r>
            <a:endParaRPr lang="en-US" sz="3200" dirty="0"/>
          </a:p>
          <a:p>
            <a:pPr marL="800100" lvl="1" indent="-342900" fontAlgn="auto">
              <a:spcBef>
                <a:spcPct val="20000"/>
              </a:spcBef>
              <a:spcAft>
                <a:spcPts val="0"/>
              </a:spcAft>
              <a:buClr>
                <a:srgbClr val="D80202"/>
              </a:buClr>
              <a:buSzPct val="102000"/>
              <a:buFont typeface="Lucida Grande"/>
              <a:buChar char="•"/>
              <a:defRPr/>
            </a:pPr>
            <a:r>
              <a:rPr lang="en-US" sz="3200" dirty="0"/>
              <a:t>To solve problem in a business, </a:t>
            </a:r>
            <a:br>
              <a:rPr lang="en-US" sz="3200" dirty="0"/>
            </a:br>
            <a:r>
              <a:rPr lang="en-US" sz="3200" dirty="0"/>
              <a:t>a society, or a country.</a:t>
            </a:r>
          </a:p>
          <a:p>
            <a:pPr marL="800100" lvl="1" indent="-342900" fontAlgn="auto">
              <a:spcBef>
                <a:spcPct val="20000"/>
              </a:spcBef>
              <a:spcAft>
                <a:spcPts val="0"/>
              </a:spcAft>
              <a:buClr>
                <a:srgbClr val="D80202"/>
              </a:buClr>
              <a:buSzPct val="102000"/>
              <a:buFont typeface="Lucida Grande"/>
              <a:buChar char="•"/>
              <a:defRPr/>
            </a:pPr>
            <a:r>
              <a:rPr lang="en-US" sz="3200" dirty="0"/>
              <a:t>To promote wellbeing, efficiency, productivity, and performance</a:t>
            </a: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noProof="0" dirty="0">
              <a:ln>
                <a:noFill/>
              </a:ln>
              <a:solidFill>
                <a:srgbClr val="364E84"/>
              </a:solidFill>
              <a:effectLst/>
              <a:uLnTx/>
              <a:uFillTx/>
              <a:latin typeface="+mn-lt"/>
              <a:ea typeface="+mn-ea"/>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lang="en-US" sz="3200" dirty="0">
              <a:solidFill>
                <a:srgbClr val="364E84"/>
              </a:solidFill>
              <a:latin typeface="+mn-lt"/>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noProof="0" dirty="0">
              <a:ln>
                <a:noFill/>
              </a:ln>
              <a:solidFill>
                <a:srgbClr val="364E84"/>
              </a:solidFill>
              <a:effectLst/>
              <a:uLnTx/>
              <a:uFillTx/>
              <a:latin typeface="+mn-lt"/>
              <a:ea typeface="+mn-ea"/>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baseline="0" noProof="0" dirty="0">
              <a:ln>
                <a:noFill/>
              </a:ln>
              <a:solidFill>
                <a:srgbClr val="364E84"/>
              </a:solidFill>
              <a:effectLst/>
              <a:uLnTx/>
              <a:uFillTx/>
              <a:latin typeface="+mn-lt"/>
              <a:ea typeface="+mn-ea"/>
              <a:cs typeface="Times New Roman"/>
            </a:endParaRPr>
          </a:p>
        </p:txBody>
      </p:sp>
    </p:spTree>
    <p:extLst>
      <p:ext uri="{BB962C8B-B14F-4D97-AF65-F5344CB8AC3E}">
        <p14:creationId xmlns:p14="http://schemas.microsoft.com/office/powerpoint/2010/main" val="1117209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63566-62D3-49C3-8CCF-69B0B13C8901}"/>
              </a:ext>
            </a:extLst>
          </p:cNvPr>
          <p:cNvPicPr>
            <a:picLocks noChangeAspect="1"/>
          </p:cNvPicPr>
          <p:nvPr/>
        </p:nvPicPr>
        <p:blipFill>
          <a:blip r:embed="rId3"/>
          <a:stretch>
            <a:fillRect/>
          </a:stretch>
        </p:blipFill>
        <p:spPr>
          <a:xfrm>
            <a:off x="3354021" y="4124325"/>
            <a:ext cx="5856654" cy="2854326"/>
          </a:xfrm>
          <a:prstGeom prst="rect">
            <a:avLst/>
          </a:prstGeom>
        </p:spPr>
      </p:pic>
      <p:sp>
        <p:nvSpPr>
          <p:cNvPr id="8" name="Slide Number Placeholder 4"/>
          <p:cNvSpPr>
            <a:spLocks noGrp="1"/>
          </p:cNvSpPr>
          <p:nvPr>
            <p:ph type="sldNum" sz="quarter" idx="11"/>
          </p:nvPr>
        </p:nvSpPr>
        <p:spPr/>
        <p:txBody>
          <a:bodyPr/>
          <a:lstStyle/>
          <a:p>
            <a:pPr>
              <a:defRPr/>
            </a:pPr>
            <a:r>
              <a:rPr lang="en-US"/>
              <a:t>1–</a:t>
            </a:r>
            <a:fld id="{2C0426EC-481C-4C4D-8427-B6AB8618B775}" type="slidenum">
              <a:rPr lang="en-US"/>
              <a:pPr>
                <a:defRPr/>
              </a:pPr>
              <a:t>5</a:t>
            </a:fld>
            <a:endParaRPr lang="en-US"/>
          </a:p>
        </p:txBody>
      </p:sp>
      <p:sp>
        <p:nvSpPr>
          <p:cNvPr id="19459" name="Rectangle 5"/>
          <p:cNvSpPr>
            <a:spLocks noGrp="1" noChangeArrowheads="1"/>
          </p:cNvSpPr>
          <p:nvPr>
            <p:ph type="title"/>
          </p:nvPr>
        </p:nvSpPr>
        <p:spPr/>
        <p:txBody>
          <a:bodyPr/>
          <a:lstStyle/>
          <a:p>
            <a:pPr eaLnBrk="1" hangingPunct="1"/>
            <a:r>
              <a:rPr lang="en-US">
                <a:cs typeface="Tahoma" pitchFamily="34" charset="0"/>
              </a:rPr>
              <a:t>The Scientific Method</a:t>
            </a:r>
          </a:p>
        </p:txBody>
      </p:sp>
      <p:sp>
        <p:nvSpPr>
          <p:cNvPr id="19460" name="Rectangle 6"/>
          <p:cNvSpPr>
            <a:spLocks noGrp="1" noChangeArrowheads="1"/>
          </p:cNvSpPr>
          <p:nvPr>
            <p:ph type="body" idx="1"/>
          </p:nvPr>
        </p:nvSpPr>
        <p:spPr>
          <a:xfrm>
            <a:off x="995363" y="1084263"/>
            <a:ext cx="7761287" cy="5041900"/>
          </a:xfrm>
        </p:spPr>
        <p:txBody>
          <a:bodyPr/>
          <a:lstStyle/>
          <a:p>
            <a:pPr eaLnBrk="1" fontAlgn="auto" hangingPunct="1">
              <a:spcAft>
                <a:spcPts val="0"/>
              </a:spcAft>
              <a:defRPr/>
            </a:pPr>
            <a:r>
              <a:rPr lang="en-US" dirty="0"/>
              <a:t>Research is the application of the </a:t>
            </a:r>
          </a:p>
          <a:p>
            <a:pPr eaLnBrk="1" fontAlgn="auto" hangingPunct="1">
              <a:spcAft>
                <a:spcPts val="0"/>
              </a:spcAft>
              <a:buNone/>
              <a:defRPr/>
            </a:pPr>
            <a:r>
              <a:rPr lang="en-US" dirty="0"/>
              <a:t>	“</a:t>
            </a:r>
            <a:r>
              <a:rPr lang="en-US" b="1" i="1" dirty="0"/>
              <a:t>scientific method</a:t>
            </a:r>
            <a:r>
              <a:rPr lang="en-US" i="1" dirty="0"/>
              <a:t>”</a:t>
            </a:r>
            <a:r>
              <a:rPr lang="en-US" dirty="0"/>
              <a:t> in searching for the truth about any phenomena of interest.</a:t>
            </a:r>
          </a:p>
          <a:p>
            <a:pPr marL="457200" lvl="1" indent="0" eaLnBrk="1" hangingPunct="1">
              <a:buNone/>
            </a:pPr>
            <a:endParaRPr lang="en-US" dirty="0">
              <a:cs typeface="Times New Roman" pitchFamily="18" charset="0"/>
            </a:endParaRPr>
          </a:p>
          <a:p>
            <a:pPr marL="457200" lvl="1" indent="0" eaLnBrk="1" hangingPunct="1">
              <a:buNone/>
            </a:pPr>
            <a:r>
              <a:rPr lang="en-US" b="1" dirty="0"/>
              <a:t>The scientific method </a:t>
            </a:r>
            <a:r>
              <a:rPr lang="en-US" dirty="0"/>
              <a:t>is a logical and rational order of steps by which scientists come to conclusions about the phenomenon of interest</a:t>
            </a:r>
            <a:endParaRPr lang="en-US" dirty="0">
              <a:cs typeface="Times New Roman" pitchFamily="18" charset="0"/>
            </a:endParaRPr>
          </a:p>
        </p:txBody>
      </p:sp>
      <p:sp>
        <p:nvSpPr>
          <p:cNvPr id="19461" name="AutoShape 7"/>
          <p:cNvSpPr>
            <a:spLocks noChangeArrowheads="1"/>
          </p:cNvSpPr>
          <p:nvPr/>
        </p:nvSpPr>
        <p:spPr bwMode="auto">
          <a:xfrm>
            <a:off x="822325" y="516572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AutoShape 8"/>
          <p:cNvSpPr>
            <a:spLocks noChangeArrowheads="1"/>
          </p:cNvSpPr>
          <p:nvPr/>
        </p:nvSpPr>
        <p:spPr bwMode="auto">
          <a:xfrm>
            <a:off x="731838" y="5075238"/>
            <a:ext cx="2376487" cy="1462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3" name="AutoShape 9"/>
          <p:cNvSpPr>
            <a:spLocks noChangeArrowheads="1"/>
          </p:cNvSpPr>
          <p:nvPr/>
        </p:nvSpPr>
        <p:spPr bwMode="auto">
          <a:xfrm>
            <a:off x="1920875" y="516572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Scientific Method</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ounded Rectangle 2"/>
          <p:cNvSpPr>
            <a:spLocks noChangeArrowheads="1"/>
          </p:cNvSpPr>
          <p:nvPr/>
        </p:nvSpPr>
        <p:spPr bwMode="auto">
          <a:xfrm>
            <a:off x="5834498" y="1622465"/>
            <a:ext cx="2896121" cy="91830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Identify</a:t>
            </a:r>
            <a:r>
              <a:rPr kumimoji="0" lang="en-US" b="0" i="0" u="none" strike="noStrike" cap="none" normalizeH="0" dirty="0">
                <a:ln>
                  <a:noFill/>
                </a:ln>
                <a:solidFill>
                  <a:schemeClr val="tx1"/>
                </a:solidFill>
                <a:effectLst/>
                <a:latin typeface="Arial" pitchFamily="34" charset="0"/>
                <a:ea typeface="Times New Roman" pitchFamily="18" charset="0"/>
              </a:rPr>
              <a:t> a</a:t>
            </a:r>
            <a:r>
              <a:rPr kumimoji="0" lang="en-US" b="0" i="0" u="none" strike="noStrike" cap="none" normalizeH="0" baseline="0" dirty="0">
                <a:ln>
                  <a:noFill/>
                </a:ln>
                <a:solidFill>
                  <a:schemeClr val="tx1"/>
                </a:solidFill>
                <a:effectLst/>
                <a:latin typeface="Arial" pitchFamily="34" charset="0"/>
                <a:ea typeface="Times New Roman" pitchFamily="18" charset="0"/>
              </a:rPr>
              <a:t> research topic and formulate a research question</a:t>
            </a:r>
            <a:endParaRPr kumimoji="0" lang="en-US"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1109231" y="1446765"/>
            <a:ext cx="2204687" cy="88106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Review related literature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and theories</a:t>
            </a:r>
            <a:endParaRPr kumimoji="0" lang="en-US" b="0" i="0" u="none" strike="noStrike" cap="none" normalizeH="0" baseline="0" dirty="0">
              <a:ln>
                <a:noFill/>
              </a:ln>
              <a:solidFill>
                <a:schemeClr val="tx1"/>
              </a:solidFill>
              <a:effectLst/>
              <a:latin typeface="Arial" pitchFamily="34" charset="0"/>
            </a:endParaRPr>
          </a:p>
        </p:txBody>
      </p:sp>
      <p:sp>
        <p:nvSpPr>
          <p:cNvPr id="18" name="Rounded Rectangle 18"/>
          <p:cNvSpPr>
            <a:spLocks noChangeArrowheads="1"/>
          </p:cNvSpPr>
          <p:nvPr/>
        </p:nvSpPr>
        <p:spPr bwMode="auto">
          <a:xfrm>
            <a:off x="5874971" y="4533973"/>
            <a:ext cx="3092518" cy="1118431"/>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Summarize the result</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from hypothesis testing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and make a recommendation</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9" name="Rounded Rectangle 19"/>
          <p:cNvSpPr>
            <a:spLocks noChangeArrowheads="1"/>
          </p:cNvSpPr>
          <p:nvPr/>
        </p:nvSpPr>
        <p:spPr bwMode="auto">
          <a:xfrm>
            <a:off x="1109231" y="3635018"/>
            <a:ext cx="2204687" cy="1298668"/>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Collect real-world</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 data </a:t>
            </a: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and use the data to test </a:t>
            </a:r>
            <a:r>
              <a:rPr lang="en-US" dirty="0">
                <a:latin typeface="Arial" pitchFamily="34" charset="0"/>
                <a:ea typeface="Calibri" pitchFamily="34" charset="0"/>
                <a:cs typeface="Cordia New" pitchFamily="34" charset="-34"/>
              </a:rPr>
              <a:t>the </a:t>
            </a: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hypothesis</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32782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638356"/>
            <a:ext cx="1145627" cy="521614"/>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803541"/>
            <a:ext cx="3046339" cy="109970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dirty="0">
                <a:latin typeface="Arial" pitchFamily="34" charset="0"/>
                <a:ea typeface="Calibri" pitchFamily="34" charset="0"/>
                <a:cs typeface="Cordia New" pitchFamily="34" charset="-34"/>
              </a:rPr>
              <a:t>Use the information from background research to make a prediction</a:t>
            </a:r>
            <a:endParaRPr lang="en-US"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2" grpId="0" animBg="1"/>
      <p:bldP spid="33" grpId="0" animBg="1"/>
      <p:bldP spid="34" grpId="0" animBg="1"/>
      <p:bldP spid="15" grpId="0" animBg="1"/>
      <p:bldP spid="16" grpId="0" animBg="1"/>
      <p:bldP spid="5" grpId="0" animBg="1"/>
      <p:bldP spid="14" grpId="0" animBg="1"/>
      <p:bldP spid="18" grpId="0" animBg="1"/>
      <p:bldP spid="19"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20037" cy="881063"/>
          </a:xfrm>
        </p:spPr>
        <p:txBody>
          <a:bodyPr/>
          <a:lstStyle/>
          <a:p>
            <a:r>
              <a:rPr lang="en-US" dirty="0">
                <a:cs typeface="Times New Roman" pitchFamily="18" charset="0"/>
              </a:rPr>
              <a:t>Scientific Method</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ounded Rectangle 2"/>
          <p:cNvSpPr>
            <a:spLocks noChangeArrowheads="1"/>
          </p:cNvSpPr>
          <p:nvPr/>
        </p:nvSpPr>
        <p:spPr bwMode="auto">
          <a:xfrm>
            <a:off x="5834498" y="1622465"/>
            <a:ext cx="2896121" cy="91830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I</a:t>
            </a:r>
            <a:r>
              <a:rPr kumimoji="0" lang="en-US" b="0" i="0" u="none" strike="noStrike" cap="none" normalizeH="0" dirty="0">
                <a:ln>
                  <a:noFill/>
                </a:ln>
                <a:solidFill>
                  <a:schemeClr val="tx1"/>
                </a:solidFill>
                <a:effectLst/>
                <a:latin typeface="Arial" pitchFamily="34" charset="0"/>
                <a:ea typeface="Times New Roman" pitchFamily="18" charset="0"/>
              </a:rPr>
              <a:t> want to buy </a:t>
            </a:r>
            <a:r>
              <a:rPr lang="en-US" dirty="0">
                <a:latin typeface="Arial" pitchFamily="34" charset="0"/>
                <a:ea typeface="Times New Roman" pitchFamily="18" charset="0"/>
              </a:rPr>
              <a:t>t</a:t>
            </a:r>
            <a:r>
              <a:rPr kumimoji="0" lang="en-US" b="0" i="0" u="none" strike="noStrike" cap="none" normalizeH="0" dirty="0">
                <a:ln>
                  <a:noFill/>
                </a:ln>
                <a:solidFill>
                  <a:schemeClr val="tx1"/>
                </a:solidFill>
                <a:effectLst/>
                <a:latin typeface="Arial" pitchFamily="34" charset="0"/>
                <a:ea typeface="Times New Roman" pitchFamily="18" charset="0"/>
              </a:rPr>
              <a:t>he new product, but don’t know if it is worth buying.</a:t>
            </a:r>
            <a:endParaRPr kumimoji="0" lang="en-US"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1109231" y="1446765"/>
            <a:ext cx="2204687" cy="88106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Read </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review from other </a:t>
            </a:r>
            <a:r>
              <a:rPr lang="en-US" dirty="0">
                <a:latin typeface="Arial" pitchFamily="34" charset="0"/>
                <a:ea typeface="Calibri" pitchFamily="34" charset="0"/>
                <a:cs typeface="Cordia New" pitchFamily="34" charset="-34"/>
              </a:rPr>
              <a:t>consumers.</a:t>
            </a:r>
            <a:endParaRPr kumimoji="0" lang="en-US" b="0" i="0" u="none" strike="noStrike" cap="none" normalizeH="0" baseline="0" dirty="0">
              <a:ln>
                <a:noFill/>
              </a:ln>
              <a:solidFill>
                <a:schemeClr val="tx1"/>
              </a:solidFill>
              <a:effectLst/>
              <a:latin typeface="Arial" pitchFamily="34" charset="0"/>
            </a:endParaRPr>
          </a:p>
        </p:txBody>
      </p:sp>
      <p:sp>
        <p:nvSpPr>
          <p:cNvPr id="18" name="Rounded Rectangle 18"/>
          <p:cNvSpPr>
            <a:spLocks noChangeArrowheads="1"/>
          </p:cNvSpPr>
          <p:nvPr/>
        </p:nvSpPr>
        <p:spPr bwMode="auto">
          <a:xfrm>
            <a:off x="5874971" y="4332437"/>
            <a:ext cx="3092518" cy="152752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Know whether</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the buying decision </a:t>
            </a:r>
            <a:r>
              <a:rPr lang="en-US" dirty="0">
                <a:latin typeface="Arial" pitchFamily="34" charset="0"/>
                <a:ea typeface="Times New Roman" pitchFamily="18" charset="0"/>
              </a:rPr>
              <a:t>is correct.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Recommend (or</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not recommend)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product to others.</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9" name="Rounded Rectangle 19"/>
          <p:cNvSpPr>
            <a:spLocks noChangeArrowheads="1"/>
          </p:cNvSpPr>
          <p:nvPr/>
        </p:nvSpPr>
        <p:spPr bwMode="auto">
          <a:xfrm>
            <a:off x="1181465" y="3943162"/>
            <a:ext cx="2132453" cy="99052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Buy </a:t>
            </a:r>
            <a:r>
              <a:rPr lang="en-US" dirty="0">
                <a:latin typeface="Arial" pitchFamily="34" charset="0"/>
                <a:ea typeface="Calibri" pitchFamily="34" charset="0"/>
                <a:cs typeface="Cordia New" pitchFamily="34" charset="-34"/>
              </a:rPr>
              <a:t>or</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 try the product.</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32782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857184"/>
            <a:ext cx="1145627" cy="302785"/>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690085"/>
            <a:ext cx="3046339" cy="1213160"/>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dirty="0">
                <a:latin typeface="Arial" pitchFamily="34" charset="0"/>
                <a:cs typeface="Cordia New" pitchFamily="34" charset="-34"/>
              </a:rPr>
              <a:t>Use the information from the review to guide the purchase decision (to buy or not to buy).</a:t>
            </a:r>
            <a:endParaRPr lang="en-US" dirty="0">
              <a:latin typeface="Arial" pitchFamily="34" charset="0"/>
            </a:endParaRPr>
          </a:p>
        </p:txBody>
      </p:sp>
    </p:spTree>
    <p:extLst>
      <p:ext uri="{BB962C8B-B14F-4D97-AF65-F5344CB8AC3E}">
        <p14:creationId xmlns:p14="http://schemas.microsoft.com/office/powerpoint/2010/main" val="38182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2" grpId="0" animBg="1"/>
      <p:bldP spid="33" grpId="0" animBg="1"/>
      <p:bldP spid="34" grpId="0" animBg="1"/>
      <p:bldP spid="15" grpId="0" animBg="1"/>
      <p:bldP spid="16" grpId="0" animBg="1"/>
      <p:bldP spid="5" grpId="0" animBg="1"/>
      <p:bldP spid="14" grpId="0" animBg="1"/>
      <p:bldP spid="18" grpId="0" animBg="1"/>
      <p:bldP spid="1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20037" cy="881063"/>
          </a:xfrm>
        </p:spPr>
        <p:txBody>
          <a:bodyPr/>
          <a:lstStyle/>
          <a:p>
            <a:r>
              <a:rPr lang="en-US" dirty="0">
                <a:cs typeface="Times New Roman" pitchFamily="18" charset="0"/>
              </a:rPr>
              <a:t>Scientific Method: Example 1</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ounded Rectangle 2"/>
          <p:cNvSpPr>
            <a:spLocks noChangeArrowheads="1"/>
          </p:cNvSpPr>
          <p:nvPr/>
        </p:nvSpPr>
        <p:spPr bwMode="auto">
          <a:xfrm>
            <a:off x="5834498" y="1622466"/>
            <a:ext cx="2896121" cy="581518"/>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rPr>
              <a:t>What to know</a:t>
            </a:r>
            <a:r>
              <a:rPr kumimoji="0" lang="en-US" sz="1400" b="0" i="0" u="none" strike="noStrike" cap="none" normalizeH="0" dirty="0">
                <a:ln>
                  <a:noFill/>
                </a:ln>
                <a:solidFill>
                  <a:schemeClr val="tx1"/>
                </a:solidFill>
                <a:effectLst/>
                <a:latin typeface="Arial" pitchFamily="34" charset="0"/>
                <a:ea typeface="Times New Roman" pitchFamily="18" charset="0"/>
              </a:rPr>
              <a:t> what make customers buy the new product.</a:t>
            </a:r>
            <a:endParaRPr kumimoji="0" lang="en-US" sz="1400"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964735" y="1233579"/>
            <a:ext cx="2637316" cy="1094249"/>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kumimoji="0" lang="en-US" sz="1400" b="0" i="0" u="none" strike="noStrike" cap="none" normalizeH="0" baseline="0" dirty="0">
                <a:ln>
                  <a:noFill/>
                </a:ln>
                <a:solidFill>
                  <a:schemeClr val="tx1"/>
                </a:solidFill>
                <a:effectLst/>
                <a:latin typeface="Arial" pitchFamily="34" charset="0"/>
                <a:ea typeface="Calibri" pitchFamily="34" charset="0"/>
                <a:cs typeface="Cordia New" pitchFamily="34" charset="-34"/>
              </a:rPr>
              <a:t>Read </a:t>
            </a:r>
            <a:r>
              <a:rPr lang="en-US" sz="1400" dirty="0">
                <a:latin typeface="Arial" pitchFamily="34" charset="0"/>
                <a:ea typeface="Calibri" pitchFamily="34" charset="0"/>
                <a:cs typeface="Cordia New" pitchFamily="34" charset="-34"/>
              </a:rPr>
              <a:t>research in marketing and talk to some experts to identify some factors that influence customer buying decision.</a:t>
            </a:r>
            <a:endParaRPr kumimoji="0" lang="en-US" sz="1400" b="0" i="0" u="none" strike="noStrike" cap="none" normalizeH="0" baseline="0" dirty="0">
              <a:ln>
                <a:noFill/>
              </a:ln>
              <a:solidFill>
                <a:schemeClr val="tx1"/>
              </a:solidFill>
              <a:effectLst/>
              <a:latin typeface="Arial" pitchFamily="34" charset="0"/>
            </a:endParaRPr>
          </a:p>
        </p:txBody>
      </p:sp>
      <p:sp>
        <p:nvSpPr>
          <p:cNvPr id="18" name="Rounded Rectangle 18"/>
          <p:cNvSpPr>
            <a:spLocks noChangeArrowheads="1"/>
          </p:cNvSpPr>
          <p:nvPr/>
        </p:nvSpPr>
        <p:spPr bwMode="auto">
          <a:xfrm>
            <a:off x="5874971" y="4450973"/>
            <a:ext cx="3092518" cy="1408987"/>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rPr>
              <a:t>Found out</a:t>
            </a:r>
            <a:r>
              <a:rPr kumimoji="0" lang="en-US" sz="1400" b="0" i="0" u="none" strike="noStrike" cap="none" normalizeH="0" dirty="0">
                <a:ln>
                  <a:noFill/>
                </a:ln>
                <a:solidFill>
                  <a:schemeClr val="tx1"/>
                </a:solidFill>
                <a:effectLst/>
                <a:latin typeface="Arial" pitchFamily="34" charset="0"/>
                <a:ea typeface="Times New Roman" pitchFamily="18" charset="0"/>
              </a:rPr>
              <a:t> that only three factors (quality, design, service) are important. Use this results to make marketing plan to emphasize on these three factors.</a:t>
            </a:r>
            <a:endParaRPr kumimoji="0" lang="en-US" sz="1400" b="0" i="0" u="none" strike="noStrike" cap="none" normalizeH="0" baseline="0" dirty="0">
              <a:ln>
                <a:noFill/>
              </a:ln>
              <a:solidFill>
                <a:schemeClr val="tx1"/>
              </a:solidFill>
              <a:effectLst/>
              <a:latin typeface="Arial" pitchFamily="34" charset="0"/>
            </a:endParaRPr>
          </a:p>
        </p:txBody>
      </p:sp>
      <p:sp>
        <p:nvSpPr>
          <p:cNvPr id="19" name="Rounded Rectangle 19"/>
          <p:cNvSpPr>
            <a:spLocks noChangeArrowheads="1"/>
          </p:cNvSpPr>
          <p:nvPr/>
        </p:nvSpPr>
        <p:spPr bwMode="auto">
          <a:xfrm>
            <a:off x="964735" y="3406162"/>
            <a:ext cx="2519602" cy="152752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lang="en-US" sz="1400" dirty="0">
                <a:latin typeface="Arial" pitchFamily="34" charset="0"/>
                <a:ea typeface="Calibri" pitchFamily="34" charset="0"/>
                <a:cs typeface="Cordia New" pitchFamily="34" charset="-34"/>
              </a:rPr>
              <a:t>Design survey and collect data from large group of consumers to test whether these 5 factors actually influence customer buying decision or not. </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32782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857184"/>
            <a:ext cx="1145627" cy="302785"/>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423236"/>
            <a:ext cx="3212034" cy="1480009"/>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sz="1400" dirty="0">
                <a:latin typeface="Arial" pitchFamily="34" charset="0"/>
                <a:cs typeface="Cordia New" pitchFamily="34" charset="-34"/>
              </a:rPr>
              <a:t>Get some idea that there are 5 factors (quality, design, price, promotion, service) that </a:t>
            </a:r>
            <a:r>
              <a:rPr lang="en-US" sz="1400" dirty="0">
                <a:latin typeface="Arial" pitchFamily="34" charset="0"/>
                <a:ea typeface="Calibri" pitchFamily="34" charset="0"/>
                <a:cs typeface="Cordia New" pitchFamily="34" charset="-34"/>
              </a:rPr>
              <a:t>influence customer buying decision</a:t>
            </a:r>
            <a:r>
              <a:rPr lang="en-US" sz="1400" dirty="0">
                <a:latin typeface="Arial" pitchFamily="34" charset="0"/>
                <a:cs typeface="Cordia New" pitchFamily="34" charset="-34"/>
              </a:rPr>
              <a:t>. Make a prediction that they could be applied to this product. </a:t>
            </a:r>
            <a:endParaRPr lang="en-US" sz="1400" dirty="0">
              <a:latin typeface="Arial" pitchFamily="34" charset="0"/>
            </a:endParaRPr>
          </a:p>
        </p:txBody>
      </p:sp>
    </p:spTree>
    <p:extLst>
      <p:ext uri="{BB962C8B-B14F-4D97-AF65-F5344CB8AC3E}">
        <p14:creationId xmlns:p14="http://schemas.microsoft.com/office/powerpoint/2010/main" val="235831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2" grpId="0" animBg="1"/>
      <p:bldP spid="33" grpId="0" animBg="1"/>
      <p:bldP spid="34" grpId="0" animBg="1"/>
      <p:bldP spid="15" grpId="0" animBg="1"/>
      <p:bldP spid="16" grpId="0" animBg="1"/>
      <p:bldP spid="5" grpId="0" animBg="1"/>
      <p:bldP spid="14" grpId="0" animBg="1"/>
      <p:bldP spid="18" grpId="0" animBg="1"/>
      <p:bldP spid="1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20037" cy="881063"/>
          </a:xfrm>
        </p:spPr>
        <p:txBody>
          <a:bodyPr/>
          <a:lstStyle/>
          <a:p>
            <a:r>
              <a:rPr lang="en-US" dirty="0">
                <a:cs typeface="Times New Roman" pitchFamily="18" charset="0"/>
              </a:rPr>
              <a:t>Scientific Method: Example 2</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ounded Rectangle 18"/>
          <p:cNvSpPr>
            <a:spLocks noChangeArrowheads="1"/>
          </p:cNvSpPr>
          <p:nvPr/>
        </p:nvSpPr>
        <p:spPr bwMode="auto">
          <a:xfrm>
            <a:off x="5874971" y="4323753"/>
            <a:ext cx="3092518" cy="1536208"/>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kumimoji="0" lang="en-US" sz="1400" b="0" i="0" u="none" strike="noStrike" cap="none" normalizeH="0" baseline="0" dirty="0">
                <a:ln>
                  <a:noFill/>
                </a:ln>
                <a:solidFill>
                  <a:schemeClr val="tx1"/>
                </a:solidFill>
                <a:effectLst/>
                <a:latin typeface="Arial" pitchFamily="34" charset="0"/>
                <a:ea typeface="Times New Roman" pitchFamily="18" charset="0"/>
              </a:rPr>
              <a:t>The results showed that employees</a:t>
            </a:r>
            <a:r>
              <a:rPr kumimoji="0" lang="en-US" sz="1400" b="0" i="0" u="none" strike="noStrike" cap="none" normalizeH="0" dirty="0">
                <a:ln>
                  <a:noFill/>
                </a:ln>
                <a:solidFill>
                  <a:schemeClr val="tx1"/>
                </a:solidFill>
                <a:effectLst/>
                <a:latin typeface="Arial" pitchFamily="34" charset="0"/>
                <a:ea typeface="Times New Roman" pitchFamily="18" charset="0"/>
              </a:rPr>
              <a:t> who had good relationship with </a:t>
            </a:r>
            <a:r>
              <a:rPr lang="en-US" sz="1400" dirty="0">
                <a:latin typeface="Arial" pitchFamily="34" charset="0"/>
                <a:ea typeface="Calibri" pitchFamily="34" charset="0"/>
                <a:cs typeface="Cordia New" pitchFamily="34" charset="-34"/>
              </a:rPr>
              <a:t>supervisor</a:t>
            </a:r>
            <a:r>
              <a:rPr kumimoji="0" lang="en-US" sz="1400" b="0" i="0" u="none" strike="noStrike" cap="none" normalizeH="0" dirty="0">
                <a:ln>
                  <a:noFill/>
                </a:ln>
                <a:solidFill>
                  <a:schemeClr val="tx1"/>
                </a:solidFill>
                <a:effectLst/>
                <a:latin typeface="Arial" pitchFamily="34" charset="0"/>
                <a:ea typeface="Times New Roman" pitchFamily="18" charset="0"/>
              </a:rPr>
              <a:t> and coworkers were less likel</a:t>
            </a:r>
            <a:r>
              <a:rPr lang="en-US" sz="1400" dirty="0">
                <a:latin typeface="Arial" pitchFamily="34" charset="0"/>
                <a:ea typeface="Times New Roman" pitchFamily="18" charset="0"/>
              </a:rPr>
              <a:t>y to quit. The recommendation is to encourage good relationship building in the organization.</a:t>
            </a:r>
            <a:endParaRPr kumimoji="0" lang="en-US" sz="1400" b="0" i="0" u="none" strike="noStrike" cap="none" normalizeH="0" baseline="0" dirty="0">
              <a:ln>
                <a:noFill/>
              </a:ln>
              <a:solidFill>
                <a:schemeClr val="tx1"/>
              </a:solidFill>
              <a:effectLst/>
              <a:latin typeface="Arial" pitchFamily="34" charset="0"/>
            </a:endParaRPr>
          </a:p>
        </p:txBody>
      </p:sp>
      <p:sp>
        <p:nvSpPr>
          <p:cNvPr id="19" name="Rounded Rectangle 19"/>
          <p:cNvSpPr>
            <a:spLocks noChangeArrowheads="1"/>
          </p:cNvSpPr>
          <p:nvPr/>
        </p:nvSpPr>
        <p:spPr bwMode="auto">
          <a:xfrm>
            <a:off x="964735" y="3229512"/>
            <a:ext cx="2519602" cy="170417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lang="en-US" sz="1400" dirty="0">
                <a:latin typeface="Arial" pitchFamily="34" charset="0"/>
                <a:ea typeface="Calibri" pitchFamily="34" charset="0"/>
                <a:cs typeface="Cordia New" pitchFamily="34" charset="-34"/>
              </a:rPr>
              <a:t>Use questionnaire to collect data from employees about (1) salary, (2) supervisor and (3) coworkers, and their intention to stay at the company.</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49560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857184"/>
            <a:ext cx="1145627" cy="302785"/>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789212"/>
            <a:ext cx="3212034" cy="111403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sz="1400" dirty="0">
                <a:latin typeface="Arial" pitchFamily="34" charset="0"/>
                <a:cs typeface="Cordia New" pitchFamily="34" charset="-34"/>
              </a:rPr>
              <a:t>Predict that </a:t>
            </a:r>
            <a:r>
              <a:rPr lang="en-US" sz="1400" dirty="0">
                <a:latin typeface="Arial" pitchFamily="34" charset="0"/>
                <a:ea typeface="Calibri" pitchFamily="34" charset="0"/>
                <a:cs typeface="Cordia New" pitchFamily="34" charset="-34"/>
              </a:rPr>
              <a:t>(1) salary, (2) supervisor and (3) coworkers might lower the intention of the employees </a:t>
            </a:r>
            <a:r>
              <a:rPr lang="en-US" sz="1400" dirty="0">
                <a:latin typeface="Arial" pitchFamily="34" charset="0"/>
                <a:cs typeface="Cordia New" pitchFamily="34" charset="-34"/>
              </a:rPr>
              <a:t>at the company ABC to quit their job.</a:t>
            </a:r>
            <a:endParaRPr lang="en-US" sz="1400" dirty="0">
              <a:latin typeface="Arial" pitchFamily="34" charset="0"/>
            </a:endParaRPr>
          </a:p>
        </p:txBody>
      </p:sp>
      <p:sp>
        <p:nvSpPr>
          <p:cNvPr id="5" name="Rounded Rectangle 2"/>
          <p:cNvSpPr>
            <a:spLocks noChangeArrowheads="1"/>
          </p:cNvSpPr>
          <p:nvPr/>
        </p:nvSpPr>
        <p:spPr bwMode="auto">
          <a:xfrm>
            <a:off x="5834498" y="1490043"/>
            <a:ext cx="2896121" cy="713941"/>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a:ln>
                  <a:noFill/>
                </a:ln>
                <a:solidFill>
                  <a:schemeClr val="tx1"/>
                </a:solidFill>
                <a:effectLst/>
                <a:latin typeface="Arial" pitchFamily="34" charset="0"/>
                <a:ea typeface="Times New Roman" pitchFamily="18" charset="0"/>
              </a:rPr>
              <a:t>Many employees at the </a:t>
            </a:r>
            <a:r>
              <a:rPr lang="en-US" sz="1400" dirty="0">
                <a:latin typeface="Arial" pitchFamily="34" charset="0"/>
                <a:ea typeface="Times New Roman" pitchFamily="18" charset="0"/>
              </a:rPr>
              <a:t>company ABC </a:t>
            </a:r>
            <a:r>
              <a:rPr kumimoji="0" lang="en-US" sz="1400" b="0" i="0" u="none" strike="noStrike" cap="none" normalizeH="0" dirty="0">
                <a:ln>
                  <a:noFill/>
                </a:ln>
                <a:solidFill>
                  <a:schemeClr val="tx1"/>
                </a:solidFill>
                <a:effectLst/>
                <a:latin typeface="Arial" pitchFamily="34" charset="0"/>
                <a:ea typeface="Times New Roman" pitchFamily="18" charset="0"/>
              </a:rPr>
              <a:t>quit their job. Want to know why?</a:t>
            </a:r>
            <a:endParaRPr kumimoji="0" lang="en-US" sz="1400"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964735" y="873922"/>
            <a:ext cx="2637316" cy="1684868"/>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kumimoji="0" lang="en-US" sz="1400" b="0" i="0" u="none" strike="noStrike" cap="none" normalizeH="0" baseline="0" dirty="0">
                <a:ln>
                  <a:noFill/>
                </a:ln>
                <a:solidFill>
                  <a:schemeClr val="tx1"/>
                </a:solidFill>
                <a:effectLst/>
                <a:latin typeface="Arial" pitchFamily="34" charset="0"/>
                <a:ea typeface="Calibri" pitchFamily="34" charset="0"/>
                <a:cs typeface="Cordia New" pitchFamily="34" charset="-34"/>
              </a:rPr>
              <a:t>Study</a:t>
            </a:r>
            <a:r>
              <a:rPr kumimoji="0" lang="en-US" sz="1400" b="0" i="0" u="none" strike="noStrike" cap="none" normalizeH="0" dirty="0">
                <a:ln>
                  <a:noFill/>
                </a:ln>
                <a:solidFill>
                  <a:schemeClr val="tx1"/>
                </a:solidFill>
                <a:effectLst/>
                <a:latin typeface="Arial" pitchFamily="34" charset="0"/>
                <a:ea typeface="Calibri" pitchFamily="34" charset="0"/>
                <a:cs typeface="Cordia New" pitchFamily="34" charset="-34"/>
              </a:rPr>
              <a:t> the “</a:t>
            </a:r>
            <a:r>
              <a:rPr kumimoji="0" lang="en-US" sz="1400" b="0" i="0" u="none" strike="noStrike" cap="none" normalizeH="0" baseline="0" dirty="0">
                <a:ln>
                  <a:noFill/>
                </a:ln>
                <a:solidFill>
                  <a:schemeClr val="tx1"/>
                </a:solidFill>
                <a:effectLst/>
                <a:latin typeface="Arial" pitchFamily="34" charset="0"/>
                <a:ea typeface="Calibri" pitchFamily="34" charset="0"/>
                <a:cs typeface="Cordia New" pitchFamily="34" charset="-34"/>
              </a:rPr>
              <a:t>theory” about</a:t>
            </a:r>
            <a:r>
              <a:rPr kumimoji="0" lang="en-US" sz="1400" b="0" i="0" u="none" strike="noStrike" cap="none" normalizeH="0" dirty="0">
                <a:ln>
                  <a:noFill/>
                </a:ln>
                <a:solidFill>
                  <a:schemeClr val="tx1"/>
                </a:solidFill>
                <a:effectLst/>
                <a:latin typeface="Arial" pitchFamily="34" charset="0"/>
                <a:ea typeface="Calibri" pitchFamily="34" charset="0"/>
                <a:cs typeface="Cordia New" pitchFamily="34" charset="-34"/>
              </a:rPr>
              <a:t> work motivation and found that </a:t>
            </a:r>
            <a:r>
              <a:rPr lang="en-US" sz="1400" dirty="0">
                <a:latin typeface="Arial" pitchFamily="34" charset="0"/>
                <a:ea typeface="Calibri" pitchFamily="34" charset="0"/>
                <a:cs typeface="Cordia New" pitchFamily="34" charset="-34"/>
              </a:rPr>
              <a:t>(1) </a:t>
            </a:r>
            <a:r>
              <a:rPr kumimoji="0" lang="en-US" sz="1400" b="0" i="0" u="none" strike="noStrike" cap="none" normalizeH="0" dirty="0">
                <a:ln>
                  <a:noFill/>
                </a:ln>
                <a:solidFill>
                  <a:schemeClr val="tx1"/>
                </a:solidFill>
                <a:effectLst/>
                <a:latin typeface="Arial" pitchFamily="34" charset="0"/>
                <a:ea typeface="Calibri" pitchFamily="34" charset="0"/>
                <a:cs typeface="Cordia New" pitchFamily="34" charset="-34"/>
              </a:rPr>
              <a:t>salary, (2) supervisor and (3) coworkers” are major reason why people want to stay longer at the company.</a:t>
            </a:r>
            <a:endParaRPr kumimoji="0" lang="en-US" sz="14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15276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2" grpId="0" animBg="1"/>
      <p:bldP spid="33" grpId="0" animBg="1"/>
      <p:bldP spid="34" grpId="0" animBg="1"/>
      <p:bldP spid="15" grpId="0" animBg="1"/>
      <p:bldP spid="16" grpId="0" animBg="1"/>
      <p:bldP spid="18" grpId="0" animBg="1"/>
      <p:bldP spid="19" grpId="0" animBg="1"/>
      <p:bldP spid="17" grpId="0" animBg="1"/>
      <p:bldP spid="5"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5877</TotalTime>
  <Words>1435</Words>
  <Application>Microsoft Office PowerPoint</Application>
  <PresentationFormat>On-screen Show (4:3)</PresentationFormat>
  <Paragraphs>205</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Calibri</vt:lpstr>
      <vt:lpstr>Century Gothic</vt:lpstr>
      <vt:lpstr>Cordia New</vt:lpstr>
      <vt:lpstr>Lucida Grande</vt:lpstr>
      <vt:lpstr>Tahoma</vt:lpstr>
      <vt:lpstr>Times New Roman</vt:lpstr>
      <vt:lpstr>Wingdings</vt:lpstr>
      <vt:lpstr>Office Theme</vt:lpstr>
      <vt:lpstr>The Role of Business Research</vt:lpstr>
      <vt:lpstr>What is research?</vt:lpstr>
      <vt:lpstr>Why do we do Research?</vt:lpstr>
      <vt:lpstr>Why do we do Research?</vt:lpstr>
      <vt:lpstr>The Scientific Method</vt:lpstr>
      <vt:lpstr>Scientific Method</vt:lpstr>
      <vt:lpstr>Scientific Method</vt:lpstr>
      <vt:lpstr>Scientific Method: Example 1</vt:lpstr>
      <vt:lpstr>Scientific Method: Example 2</vt:lpstr>
      <vt:lpstr>Types of Research Method</vt:lpstr>
      <vt:lpstr>Qualitative vs Quantitative Research</vt:lpstr>
      <vt:lpstr>Qualitative vs Quantitative Research</vt:lpstr>
      <vt:lpstr>Qualitative vs Quantitative Research</vt:lpstr>
      <vt:lpstr>Qualitative vs Quantitative Research</vt:lpstr>
      <vt:lpstr>Combining qualitative and quantitative method: Mixed method </vt:lpstr>
      <vt:lpstr>Combining qualitative and quantitative method: Mixed method </vt:lpstr>
      <vt:lpstr>Qualitative vs Quantitative Research</vt:lpstr>
      <vt:lpstr>Qualitative vs Quantitative Research</vt:lpstr>
      <vt:lpstr>Assignment 1</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patti hudepohl</dc:creator>
  <cp:lastModifiedBy>Peerayuth Charoensukmongkol</cp:lastModifiedBy>
  <cp:revision>185</cp:revision>
  <dcterms:created xsi:type="dcterms:W3CDTF">2012-01-31T20:52:16Z</dcterms:created>
  <dcterms:modified xsi:type="dcterms:W3CDTF">2024-08-24T09:05:02Z</dcterms:modified>
</cp:coreProperties>
</file>